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3"/>
  </p:notesMasterIdLst>
  <p:sldIdLst>
    <p:sldId id="268" r:id="rId2"/>
    <p:sldId id="267" r:id="rId3"/>
    <p:sldId id="271" r:id="rId4"/>
    <p:sldId id="273" r:id="rId5"/>
    <p:sldId id="272" r:id="rId6"/>
    <p:sldId id="306" r:id="rId7"/>
    <p:sldId id="298" r:id="rId8"/>
    <p:sldId id="307" r:id="rId9"/>
    <p:sldId id="309" r:id="rId10"/>
    <p:sldId id="274" r:id="rId11"/>
    <p:sldId id="275" r:id="rId12"/>
    <p:sldId id="296" r:id="rId13"/>
    <p:sldId id="286" r:id="rId14"/>
    <p:sldId id="285" r:id="rId15"/>
    <p:sldId id="297" r:id="rId16"/>
    <p:sldId id="299" r:id="rId17"/>
    <p:sldId id="284" r:id="rId18"/>
    <p:sldId id="302" r:id="rId19"/>
    <p:sldId id="294" r:id="rId20"/>
    <p:sldId id="282" r:id="rId21"/>
    <p:sldId id="290" r:id="rId22"/>
    <p:sldId id="292" r:id="rId23"/>
    <p:sldId id="303" r:id="rId24"/>
    <p:sldId id="288" r:id="rId25"/>
    <p:sldId id="301" r:id="rId26"/>
    <p:sldId id="305" r:id="rId27"/>
    <p:sldId id="310" r:id="rId28"/>
    <p:sldId id="278" r:id="rId29"/>
    <p:sldId id="280" r:id="rId30"/>
    <p:sldId id="281" r:id="rId31"/>
    <p:sldId id="26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666666"/>
    <a:srgbClr val="BBB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26" autoAdjust="0"/>
    <p:restoredTop sz="72182" autoAdjust="0"/>
  </p:normalViewPr>
  <p:slideViewPr>
    <p:cSldViewPr>
      <p:cViewPr varScale="1">
        <p:scale>
          <a:sx n="85" d="100"/>
          <a:sy n="85" d="100"/>
        </p:scale>
        <p:origin x="1536"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B19955-637F-49F5-AA03-D9143C5692B6}" type="datetimeFigureOut">
              <a:rPr lang="en-US" smtClean="0"/>
              <a:t>12/6/2023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6A7872-4DEF-4FBD-B682-134451BD3AB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6A7872-4DEF-4FBD-B682-134451BD3ABA}" type="slidenum">
              <a:rPr lang="en-US" smtClean="0"/>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6A7872-4DEF-4FBD-B682-134451BD3ABA}" type="slidenum">
              <a:rPr lang="en-US" smtClean="0"/>
              <a:t>13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6A7872-4DEF-4FBD-B682-134451BD3ABA}" type="slidenum">
              <a:rPr lang="en-US" smtClean="0"/>
              <a:t>14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6A7872-4DEF-4FBD-B682-134451BD3ABA}" type="slidenum">
              <a:rPr lang="en-US" smtClean="0"/>
              <a:t>18</a:t>
            </a:fld>
            <a:endParaRPr lang="en-US"/>
          </a:p>
        </p:txBody>
      </p:sp>
    </p:spTree>
    <p:extLst>
      <p:ext uri="{BB962C8B-B14F-4D97-AF65-F5344CB8AC3E}">
        <p14:creationId xmlns:p14="http://schemas.microsoft.com/office/powerpoint/2010/main" val="228199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6A7872-4DEF-4FBD-B682-134451BD3ABA}" type="slidenum">
              <a:rPr lang="en-US" smtClean="0"/>
              <a:t>23</a:t>
            </a:fld>
            <a:endParaRPr lang="en-US"/>
          </a:p>
        </p:txBody>
      </p:sp>
    </p:spTree>
    <p:extLst>
      <p:ext uri="{BB962C8B-B14F-4D97-AF65-F5344CB8AC3E}">
        <p14:creationId xmlns:p14="http://schemas.microsoft.com/office/powerpoint/2010/main" val="727600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12/6/2023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12/6/2023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britannica.com/topic/Christmas" TargetMode="External"/><Relationship Id="rId7" Type="http://schemas.openxmlformats.org/officeDocument/2006/relationships/hyperlink" Target="https://www.britannica.com/topic/Republic-Day-India" TargetMode="External"/><Relationship Id="rId2" Type="http://schemas.openxmlformats.org/officeDocument/2006/relationships/hyperlink" Target="https://www.britannica.com/topic/New-Year-festival" TargetMode="External"/><Relationship Id="rId1" Type="http://schemas.openxmlformats.org/officeDocument/2006/relationships/slideLayout" Target="../slideLayouts/slideLayout3.xml"/><Relationship Id="rId6" Type="http://schemas.openxmlformats.org/officeDocument/2006/relationships/hyperlink" Target="https://www.britannica.com/topic/Independence-Day-Indian-holiday" TargetMode="External"/><Relationship Id="rId5" Type="http://schemas.openxmlformats.org/officeDocument/2006/relationships/hyperlink" Target="https://www.britannica.com/topic/Holi" TargetMode="External"/><Relationship Id="rId4" Type="http://schemas.openxmlformats.org/officeDocument/2006/relationships/hyperlink" Target="https://www.britannica.com/topic/Diwali-Hindu-festiv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static.vecteezy.com/system/resources/thumbnails/000/251/537/small/abstract-happy-diwali-decorative-background.jpg" TargetMode="External"/><Relationship Id="rId7" Type="http://schemas.openxmlformats.org/officeDocument/2006/relationships/hyperlink" Target="https://fonts.gstatic.com/" TargetMode="External"/><Relationship Id="rId2" Type="http://schemas.openxmlformats.org/officeDocument/2006/relationships/hyperlink" Target="https://postimg.cc/mPZG9Ccc" TargetMode="External"/><Relationship Id="rId1" Type="http://schemas.openxmlformats.org/officeDocument/2006/relationships/slideLayout" Target="../slideLayouts/slideLayout3.xml"/><Relationship Id="rId6" Type="http://schemas.openxmlformats.org/officeDocument/2006/relationships/hyperlink" Target="https://fonts.googleapis.com/css2?family=Poppins&amp;display=swap" TargetMode="External"/><Relationship Id="rId5" Type="http://schemas.openxmlformats.org/officeDocument/2006/relationships/hyperlink" Target="https://cdn-icons-png.flaticon.com/512/2544/2544087.png" TargetMode="External"/><Relationship Id="rId4" Type="http://schemas.openxmlformats.org/officeDocument/2006/relationships/hyperlink" Target="https://cdn-icons-png.flaticon.com/512/3652/3652267.png"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5616" y="1250757"/>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015716" y="2708920"/>
            <a:ext cx="5112568" cy="2523768"/>
          </a:xfrm>
          <a:prstGeom prst="rect">
            <a:avLst/>
          </a:prstGeom>
          <a:solidFill>
            <a:schemeClr val="accent6">
              <a:lumMod val="60000"/>
              <a:lumOff val="40000"/>
            </a:schemeClr>
          </a:solidFill>
        </p:spPr>
        <p:txBody>
          <a:bodyPr wrap="square" rtlCol="0">
            <a:spAutoFit/>
          </a:bodyPr>
          <a:lstStyle/>
          <a:p>
            <a:r>
              <a:rPr lang="en-US" sz="2000" dirty="0"/>
              <a:t>Team Details: </a:t>
            </a:r>
          </a:p>
          <a:p>
            <a:endParaRPr lang="en-US" sz="2000" dirty="0"/>
          </a:p>
          <a:p>
            <a:r>
              <a:rPr lang="en-US" sz="2000" dirty="0"/>
              <a:t>2310990350- Aditi Bansal</a:t>
            </a:r>
          </a:p>
          <a:p>
            <a:r>
              <a:rPr lang="en-US" sz="2000" dirty="0"/>
              <a:t>2310990351-Aditya Grover</a:t>
            </a:r>
          </a:p>
          <a:p>
            <a:r>
              <a:rPr lang="en-US" sz="2000" dirty="0"/>
              <a:t>2310990352-Aditya Pathania(Team Leader)</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Faculty Coordinator: Dr.  Chetna Kaushal</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a:solidFill>
                  <a:srgbClr val="FF0000"/>
                </a:solidFill>
                <a:latin typeface="Times New Roman" pitchFamily="18" charset="0"/>
                <a:cs typeface="Times New Roman" pitchFamily="18" charset="0"/>
              </a:rPr>
              <a:t>Chitkara University Institute of Engineering and Technology, </a:t>
            </a:r>
          </a:p>
          <a:p>
            <a:pPr algn="ctr"/>
            <a:r>
              <a:rPr lang="en-US" sz="2000" b="1" dirty="0">
                <a:solidFill>
                  <a:srgbClr val="FF0000"/>
                </a:solidFill>
                <a:latin typeface="Times New Roman" pitchFamily="18" charset="0"/>
                <a:cs typeface="Times New Roman" pitchFamily="18" charset="0"/>
              </a:rPr>
              <a:t>Chitkara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107504" y="980728"/>
            <a:ext cx="8424936" cy="5937395"/>
          </a:xfrm>
          <a:prstGeom prst="rect">
            <a:avLst/>
          </a:prstGeom>
        </p:spPr>
        <p:txBody>
          <a:bodyPr wrap="square">
            <a:spAutoFit/>
          </a:bodyPr>
          <a:lstStyle/>
          <a:p>
            <a:pPr algn="just">
              <a:lnSpc>
                <a:spcPct val="115000"/>
              </a:lnSpc>
              <a:spcAft>
                <a:spcPts val="1000"/>
              </a:spcAft>
            </a:pPr>
            <a:r>
              <a:rPr lang="en-US" sz="2500" b="1" dirty="0">
                <a:effectLst/>
                <a:latin typeface="Times New Roman" panose="02020603050405020304" pitchFamily="18" charset="0"/>
                <a:ea typeface="Times New Roman" panose="02020603050405020304" pitchFamily="18" charset="0"/>
              </a:rPr>
              <a:t>Some of Key Features of This project are:</a:t>
            </a:r>
            <a:endParaRPr lang="en-IN" sz="2500" dirty="0">
              <a:effectLst/>
              <a:latin typeface="Times New Roman" panose="02020603050405020304" pitchFamily="18" charset="0"/>
              <a:ea typeface="Times New Roman" panose="02020603050405020304" pitchFamily="18" charset="0"/>
            </a:endParaRPr>
          </a:p>
          <a:p>
            <a:pPr algn="just">
              <a:lnSpc>
                <a:spcPct val="115000"/>
              </a:lnSpc>
              <a:spcAft>
                <a:spcPts val="1000"/>
              </a:spcAft>
            </a:pPr>
            <a:r>
              <a:rPr lang="en-US" sz="1800" b="1" dirty="0">
                <a:effectLst/>
                <a:latin typeface="Times New Roman" panose="02020603050405020304" pitchFamily="18" charset="0"/>
                <a:ea typeface="Times New Roman" panose="02020603050405020304" pitchFamily="18" charset="0"/>
              </a:rPr>
              <a:t>• Interlinking of multiple web pages: </a:t>
            </a:r>
            <a:r>
              <a:rPr lang="en-US" sz="1800" dirty="0">
                <a:effectLst/>
                <a:latin typeface="Times New Roman" panose="02020603050405020304" pitchFamily="18" charset="0"/>
                <a:ea typeface="Times New Roman" panose="02020603050405020304" pitchFamily="18" charset="0"/>
              </a:rPr>
              <a:t>The project consists of one main web page and other multiple designed countdown web pages.</a:t>
            </a:r>
            <a:endParaRPr lang="en-IN" sz="1800" dirty="0">
              <a:effectLst/>
              <a:latin typeface="Times New Roman" panose="02020603050405020304" pitchFamily="18" charset="0"/>
              <a:ea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Multiple themes:</a:t>
            </a:r>
            <a:r>
              <a:rPr lang="en-US" sz="1800" dirty="0">
                <a:effectLst/>
                <a:latin typeface="Times New Roman" panose="02020603050405020304" pitchFamily="18" charset="0"/>
                <a:ea typeface="Times New Roman" panose="02020603050405020304" pitchFamily="18" charset="0"/>
              </a:rPr>
              <a:t> This project has some pre-designed countdown pages for major social events.</a:t>
            </a:r>
            <a:endParaRPr lang="en-IN" sz="1800" dirty="0">
              <a:effectLst/>
              <a:latin typeface="Times New Roman" panose="02020603050405020304" pitchFamily="18" charset="0"/>
              <a:ea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Use of foundational web development languages:</a:t>
            </a:r>
            <a:r>
              <a:rPr lang="en-US" sz="1800" dirty="0">
                <a:effectLst/>
                <a:latin typeface="Times New Roman" panose="02020603050405020304" pitchFamily="18" charset="0"/>
                <a:ea typeface="Times New Roman" panose="02020603050405020304" pitchFamily="18" charset="0"/>
              </a:rPr>
              <a:t> The project will utilize HTML, CSS and JavaScript which are the foundational languages for web development.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Incorporation of libraries and tools:</a:t>
            </a:r>
            <a:r>
              <a:rPr lang="en-US" sz="1800" dirty="0">
                <a:effectLst/>
                <a:latin typeface="Times New Roman" panose="02020603050405020304" pitchFamily="18" charset="0"/>
                <a:ea typeface="Times New Roman" panose="02020603050405020304" pitchFamily="18" charset="0"/>
              </a:rPr>
              <a:t> The project will use tools and libraries such as a text editor (Visual Studio Code), web browser for testing.</a:t>
            </a:r>
            <a:endParaRPr lang="en-IN" sz="1800" dirty="0">
              <a:effectLst/>
              <a:latin typeface="Times New Roman" panose="02020603050405020304" pitchFamily="18" charset="0"/>
              <a:ea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Attractive Design: </a:t>
            </a:r>
            <a:r>
              <a:rPr lang="en-US" sz="1800" dirty="0">
                <a:effectLst/>
                <a:latin typeface="Times New Roman" panose="02020603050405020304" pitchFamily="18" charset="0"/>
                <a:ea typeface="Times New Roman" panose="02020603050405020304" pitchFamily="18" charset="0"/>
              </a:rPr>
              <a:t>Create an appealing and visually pleasing design for the popup card that aligns with the website's branding and style. Use CSS to</a:t>
            </a:r>
            <a:r>
              <a:rPr lang="en-US" dirty="0">
                <a:effectLst/>
                <a:latin typeface="Times New Roman" panose="02020603050405020304" pitchFamily="18" charset="0"/>
                <a:ea typeface="Times New Roman" panose="02020603050405020304" pitchFamily="18" charset="0"/>
              </a:rPr>
              <a:t> enhance </a:t>
            </a:r>
            <a:r>
              <a:rPr lang="en-US" sz="1800" dirty="0">
                <a:effectLst/>
                <a:latin typeface="Times New Roman" panose="02020603050405020304" pitchFamily="18" charset="0"/>
                <a:ea typeface="Times New Roman" panose="02020603050405020304" pitchFamily="18" charset="0"/>
              </a:rPr>
              <a:t>the visual presentation of the popup and make it visually appealing</a:t>
            </a:r>
            <a:r>
              <a:rPr lang="en-US" dirty="0">
                <a:latin typeface="Times New Roman" panose="02020603050405020304" pitchFamily="18" charset="0"/>
                <a:ea typeface="Times New Roman" panose="02020603050405020304" pitchFamily="18" charset="0"/>
              </a:rPr>
              <a:t>.</a:t>
            </a:r>
          </a:p>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Customizable</a:t>
            </a:r>
            <a:r>
              <a:rPr lang="en-US" sz="1800" b="1"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This project has custom feature where user can custom text and other sections as per his needs.</a:t>
            </a:r>
            <a:endParaRPr lang="en-US" dirty="0">
              <a:latin typeface="Times New Roman" panose="02020603050405020304" pitchFamily="18" charset="0"/>
              <a:ea typeface="Times New Roman" panose="02020603050405020304" pitchFamily="18" charset="0"/>
            </a:endParaRPr>
          </a:p>
          <a:p>
            <a:pPr>
              <a:lnSpc>
                <a:spcPct val="115000"/>
              </a:lnSpc>
              <a:spcAft>
                <a:spcPts val="1000"/>
              </a:spcAft>
            </a:pP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28027"/>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pic>
        <p:nvPicPr>
          <p:cNvPr id="3" name="Picture 2">
            <a:extLst>
              <a:ext uri="{FF2B5EF4-FFF2-40B4-BE49-F238E27FC236}">
                <a16:creationId xmlns:a16="http://schemas.microsoft.com/office/drawing/2014/main" id="{18B6BF06-4F6C-9312-7BBF-B3C7DCA2A104}"/>
              </a:ext>
            </a:extLst>
          </p:cNvPr>
          <p:cNvPicPr>
            <a:picLocks noChangeAspect="1"/>
          </p:cNvPicPr>
          <p:nvPr/>
        </p:nvPicPr>
        <p:blipFill>
          <a:blip r:embed="rId2"/>
          <a:stretch>
            <a:fillRect/>
          </a:stretch>
        </p:blipFill>
        <p:spPr>
          <a:xfrm>
            <a:off x="0" y="1340768"/>
            <a:ext cx="9144000" cy="5362852"/>
          </a:xfrm>
          <a:prstGeom prst="rect">
            <a:avLst/>
          </a:prstGeom>
        </p:spPr>
      </p:pic>
      <p:sp>
        <p:nvSpPr>
          <p:cNvPr id="4" name="TextBox 3">
            <a:extLst>
              <a:ext uri="{FF2B5EF4-FFF2-40B4-BE49-F238E27FC236}">
                <a16:creationId xmlns:a16="http://schemas.microsoft.com/office/drawing/2014/main" id="{AA84852E-A7D6-D6FB-AD07-C6D4F11F5682}"/>
              </a:ext>
            </a:extLst>
          </p:cNvPr>
          <p:cNvSpPr txBox="1"/>
          <p:nvPr/>
        </p:nvSpPr>
        <p:spPr>
          <a:xfrm>
            <a:off x="0" y="646238"/>
            <a:ext cx="9144000"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Home Page</a:t>
            </a:r>
          </a:p>
        </p:txBody>
      </p:sp>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832230"/>
            <a:ext cx="8136904" cy="461665"/>
          </a:xfrm>
          <a:prstGeom prst="rect">
            <a:avLst/>
          </a:prstGeom>
        </p:spPr>
        <p:txBody>
          <a:bodyPr wrap="square">
            <a:spAutoFit/>
          </a:bodyPr>
          <a:lstStyle/>
          <a:p>
            <a:pPr algn="ctr"/>
            <a:r>
              <a:rPr lang="en-US" sz="2400" dirty="0">
                <a:latin typeface="Times New Roman" pitchFamily="18" charset="0"/>
                <a:cs typeface="Times New Roman" pitchFamily="18" charset="0"/>
              </a:rPr>
              <a:t>Home Page Html Tags Used</a:t>
            </a:r>
          </a:p>
        </p:txBody>
      </p:sp>
      <p:sp>
        <p:nvSpPr>
          <p:cNvPr id="4" name="TextBox 3">
            <a:extLst>
              <a:ext uri="{FF2B5EF4-FFF2-40B4-BE49-F238E27FC236}">
                <a16:creationId xmlns:a16="http://schemas.microsoft.com/office/drawing/2014/main" id="{3DB3212D-1784-5F74-2B76-795D690FE72D}"/>
              </a:ext>
            </a:extLst>
          </p:cNvPr>
          <p:cNvSpPr txBox="1"/>
          <p:nvPr/>
        </p:nvSpPr>
        <p:spPr>
          <a:xfrm>
            <a:off x="0" y="1204914"/>
            <a:ext cx="9144000" cy="5650778"/>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HTML Tags used to define the basic structure of Home page are :</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lvl="0" indent="-171450" algn="just">
              <a:lnSpc>
                <a:spcPct val="115000"/>
              </a:lnSpc>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&lt;!DOCTYPE html&gt;: This declaration defines the document type and version of HTML being used (HTML5 in this case).</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15000"/>
              </a:lnSpc>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&lt;html lang="en"&gt;: The root element of the HTML document, specifying the language (English) for screen readers and search engines.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15000"/>
              </a:lnSpc>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&lt;head&gt;: Contains meta-information about the HTML document, such as character set, viewport settings, and the title of the page. </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15000"/>
              </a:lnSpc>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&lt;title&gt;Main Web Page&lt;/title&gt;: Sets the title of the HTML document, which appears on the browser tab.</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15000"/>
              </a:lnSpc>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&lt;style&gt;: Contains internal CSS for styling the HTML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15000"/>
              </a:lnSpc>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&lt;body&gt;: Represents the content of the HTML document, including text, images, links, and other elements.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15000"/>
              </a:lnSpc>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&lt;div class="container"&gt;: Defines a container with a specified class for styling; used to group and style content.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15000"/>
              </a:lnSpc>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&lt;h1&gt;: Defines a top-level heading with the text "Countdown For Special Events.".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15000"/>
              </a:lnSpc>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&lt;a href="Fee Project 7.html" target="_blank"&gt;: Creates a hyperlink with a target attribute to open the linked page in a new browser window or tab.</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3016876"/>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64704"/>
            <a:ext cx="8136904" cy="707886"/>
          </a:xfrm>
          <a:prstGeom prst="rect">
            <a:avLst/>
          </a:prstGeom>
        </p:spPr>
        <p:txBody>
          <a:bodyPr wrap="square">
            <a:spAutoFit/>
          </a:bodyPr>
          <a:lstStyle/>
          <a:p>
            <a:pPr algn="ctr"/>
            <a:r>
              <a:rPr lang="en-US" sz="4000" dirty="0">
                <a:latin typeface="Times New Roman" pitchFamily="18" charset="0"/>
                <a:cs typeface="Times New Roman" pitchFamily="18" charset="0"/>
              </a:rPr>
              <a:t>New Year Countdown web Page</a:t>
            </a:r>
          </a:p>
        </p:txBody>
      </p:sp>
      <p:pic>
        <p:nvPicPr>
          <p:cNvPr id="4" name="Picture 3">
            <a:extLst>
              <a:ext uri="{FF2B5EF4-FFF2-40B4-BE49-F238E27FC236}">
                <a16:creationId xmlns:a16="http://schemas.microsoft.com/office/drawing/2014/main" id="{44C0232F-CB0F-6169-BF63-BA73A08B1B3D}"/>
              </a:ext>
            </a:extLst>
          </p:cNvPr>
          <p:cNvPicPr>
            <a:picLocks noChangeAspect="1"/>
          </p:cNvPicPr>
          <p:nvPr/>
        </p:nvPicPr>
        <p:blipFill>
          <a:blip r:embed="rId3"/>
          <a:stretch>
            <a:fillRect/>
          </a:stretch>
        </p:blipFill>
        <p:spPr>
          <a:xfrm>
            <a:off x="0" y="1349479"/>
            <a:ext cx="9144000" cy="5391889"/>
          </a:xfrm>
          <a:prstGeom prst="rect">
            <a:avLst/>
          </a:prstGeom>
        </p:spPr>
      </p:pic>
    </p:spTree>
    <p:extLst>
      <p:ext uri="{BB962C8B-B14F-4D97-AF65-F5344CB8AC3E}">
        <p14:creationId xmlns:p14="http://schemas.microsoft.com/office/powerpoint/2010/main" val="1223024299"/>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02740"/>
            <a:ext cx="324036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14554"/>
            <a:ext cx="8136904" cy="1246495"/>
          </a:xfrm>
          <a:prstGeom prst="rect">
            <a:avLst/>
          </a:prstGeom>
        </p:spPr>
        <p:txBody>
          <a:bodyPr wrap="square">
            <a:spAutoFit/>
          </a:bodyPr>
          <a:lstStyle/>
          <a:p>
            <a:pPr algn="ctr"/>
            <a:r>
              <a:rPr lang="en-US" sz="3500" dirty="0">
                <a:latin typeface="Times New Roman" pitchFamily="18" charset="0"/>
                <a:cs typeface="Times New Roman" pitchFamily="18" charset="0"/>
              </a:rPr>
              <a:t>New Year Html Tags Used</a:t>
            </a:r>
          </a:p>
          <a:p>
            <a:pPr algn="ctr"/>
            <a:endParaRPr lang="en-US" sz="4000"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50BD471D-2F8B-122C-D49A-5558EC80BA62}"/>
              </a:ext>
            </a:extLst>
          </p:cNvPr>
          <p:cNvSpPr txBox="1"/>
          <p:nvPr/>
        </p:nvSpPr>
        <p:spPr>
          <a:xfrm>
            <a:off x="251520" y="1124744"/>
            <a:ext cx="8784976" cy="5355312"/>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main HTML tags used in structuring of New Year countdown web page are:</a:t>
            </a: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&lt;html&gt;: Defines the root of an HTML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&lt;link&gt;: Specifies external resources, such as stylesheets, linked to the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&lt;body&gt;: Represents the content of an HTML document, including text, images, links, etc.</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&lt;head&gt;: Contains meta-information about the HTML document, such as title </a:t>
            </a:r>
            <a:r>
              <a:rPr lang="en-US" dirty="0">
                <a:latin typeface="Times New Roman" panose="02020603050405020304" pitchFamily="18" charset="0"/>
                <a:ea typeface="Times New Roman" panose="02020603050405020304" pitchFamily="18" charset="0"/>
                <a:cs typeface="Times New Roman" panose="02020603050405020304" pitchFamily="18" charset="0"/>
              </a:rPr>
              <a:t>and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links.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&lt;header&gt;: Represents introductory content at the beginning of a section or page.</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&lt;style&gt;: Contains CSS (Cascading Style Sheets) to define the presentation of the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&lt;title&gt;: Defines the title of the HTML document, displayed in the browser's title bar or tab.</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&lt;div&gt;: A container element used to group other HTML elements and apply styles or scripting.</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&lt;span&gt;: An inline container used for applying styles or scripting to a specific portion of text.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&lt;p&gt;: Represents a paragraph of text.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&lt;footer&gt;: Represents the footer of a section or page, typically containing metadata, copyright information, etc.</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&lt;script&gt;: Contains or links to scripting code, usually JavaScript, for enhancing interactivity or functionality.</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6129548"/>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692696"/>
            <a:ext cx="8136904" cy="707886"/>
          </a:xfrm>
          <a:prstGeom prst="rect">
            <a:avLst/>
          </a:prstGeom>
        </p:spPr>
        <p:txBody>
          <a:bodyPr wrap="square">
            <a:spAutoFit/>
          </a:bodyPr>
          <a:lstStyle/>
          <a:p>
            <a:pPr algn="ctr"/>
            <a:r>
              <a:rPr lang="en-US" sz="4000" dirty="0">
                <a:latin typeface="Times New Roman" pitchFamily="18" charset="0"/>
                <a:cs typeface="Times New Roman" pitchFamily="18" charset="0"/>
              </a:rPr>
              <a:t>Home Page CSS Codes</a:t>
            </a:r>
          </a:p>
        </p:txBody>
      </p:sp>
      <p:pic>
        <p:nvPicPr>
          <p:cNvPr id="5" name="Picture 4">
            <a:extLst>
              <a:ext uri="{FF2B5EF4-FFF2-40B4-BE49-F238E27FC236}">
                <a16:creationId xmlns:a16="http://schemas.microsoft.com/office/drawing/2014/main" id="{D5C60EC9-3368-87EA-2714-76D5F88D3F8B}"/>
              </a:ext>
            </a:extLst>
          </p:cNvPr>
          <p:cNvPicPr>
            <a:picLocks noChangeAspect="1"/>
          </p:cNvPicPr>
          <p:nvPr/>
        </p:nvPicPr>
        <p:blipFill>
          <a:blip r:embed="rId2"/>
          <a:stretch>
            <a:fillRect/>
          </a:stretch>
        </p:blipFill>
        <p:spPr>
          <a:xfrm>
            <a:off x="0" y="1400583"/>
            <a:ext cx="9144000" cy="5340786"/>
          </a:xfrm>
          <a:prstGeom prst="rect">
            <a:avLst/>
          </a:prstGeom>
        </p:spPr>
      </p:pic>
    </p:spTree>
    <p:extLst>
      <p:ext uri="{BB962C8B-B14F-4D97-AF65-F5344CB8AC3E}">
        <p14:creationId xmlns:p14="http://schemas.microsoft.com/office/powerpoint/2010/main" val="4135901492"/>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   Project Highlights</a:t>
            </a:r>
          </a:p>
        </p:txBody>
      </p:sp>
      <p:sp>
        <p:nvSpPr>
          <p:cNvPr id="3" name="Content Placeholder 2"/>
          <p:cNvSpPr>
            <a:spLocks noGrp="1"/>
          </p:cNvSpPr>
          <p:nvPr>
            <p:ph idx="1"/>
          </p:nvPr>
        </p:nvSpPr>
        <p:spPr>
          <a:xfrm>
            <a:off x="0" y="836304"/>
            <a:ext cx="9144000" cy="720080"/>
          </a:xfrm>
        </p:spPr>
        <p:txBody>
          <a:bodyPr/>
          <a:lstStyle/>
          <a:p>
            <a:pPr marL="0" indent="0" algn="ctr">
              <a:buNone/>
            </a:pPr>
            <a:r>
              <a:rPr lang="en-US" sz="3500" dirty="0"/>
              <a:t>New Year Countdown JavaScript</a:t>
            </a:r>
          </a:p>
        </p:txBody>
      </p:sp>
      <p:pic>
        <p:nvPicPr>
          <p:cNvPr id="6" name="Picture 5">
            <a:extLst>
              <a:ext uri="{FF2B5EF4-FFF2-40B4-BE49-F238E27FC236}">
                <a16:creationId xmlns:a16="http://schemas.microsoft.com/office/drawing/2014/main" id="{A97045D3-9912-FFD2-C973-6FC083A87573}"/>
              </a:ext>
            </a:extLst>
          </p:cNvPr>
          <p:cNvPicPr>
            <a:picLocks noChangeAspect="1"/>
          </p:cNvPicPr>
          <p:nvPr/>
        </p:nvPicPr>
        <p:blipFill>
          <a:blip r:embed="rId2"/>
          <a:stretch>
            <a:fillRect/>
          </a:stretch>
        </p:blipFill>
        <p:spPr>
          <a:xfrm>
            <a:off x="0" y="1484784"/>
            <a:ext cx="9144000" cy="5256584"/>
          </a:xfrm>
          <a:prstGeom prst="rect">
            <a:avLst/>
          </a:prstGeom>
        </p:spPr>
      </p:pic>
    </p:spTree>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242356"/>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11" name="TextBox 10"/>
          <p:cNvSpPr txBox="1"/>
          <p:nvPr/>
        </p:nvSpPr>
        <p:spPr>
          <a:xfrm>
            <a:off x="0" y="818993"/>
            <a:ext cx="9144000" cy="630942"/>
          </a:xfrm>
          <a:prstGeom prst="rect">
            <a:avLst/>
          </a:prstGeom>
          <a:noFill/>
        </p:spPr>
        <p:txBody>
          <a:bodyPr wrap="square" rtlCol="0">
            <a:spAutoFit/>
          </a:bodyPr>
          <a:lstStyle/>
          <a:p>
            <a:pPr algn="ctr"/>
            <a:r>
              <a:rPr lang="en-US" sz="3500" dirty="0">
                <a:latin typeface="Times New Roman" panose="02020603050405020304" pitchFamily="18" charset="0"/>
                <a:cs typeface="Times New Roman" panose="02020603050405020304" pitchFamily="18" charset="0"/>
              </a:rPr>
              <a:t>Christmas Web Page</a:t>
            </a:r>
          </a:p>
        </p:txBody>
      </p:sp>
      <p:pic>
        <p:nvPicPr>
          <p:cNvPr id="3" name="Picture 2">
            <a:extLst>
              <a:ext uri="{FF2B5EF4-FFF2-40B4-BE49-F238E27FC236}">
                <a16:creationId xmlns:a16="http://schemas.microsoft.com/office/drawing/2014/main" id="{875F6B29-9EFA-51D4-26CC-28EEA4A0D2E6}"/>
              </a:ext>
            </a:extLst>
          </p:cNvPr>
          <p:cNvPicPr>
            <a:picLocks noChangeAspect="1"/>
          </p:cNvPicPr>
          <p:nvPr/>
        </p:nvPicPr>
        <p:blipFill>
          <a:blip r:embed="rId2"/>
          <a:stretch>
            <a:fillRect/>
          </a:stretch>
        </p:blipFill>
        <p:spPr>
          <a:xfrm>
            <a:off x="0" y="1449935"/>
            <a:ext cx="9144000" cy="5291433"/>
          </a:xfrm>
          <a:prstGeom prst="rect">
            <a:avLst/>
          </a:prstGeom>
        </p:spPr>
      </p:pic>
    </p:spTree>
    <p:extLst>
      <p:ext uri="{BB962C8B-B14F-4D97-AF65-F5344CB8AC3E}">
        <p14:creationId xmlns:p14="http://schemas.microsoft.com/office/powerpoint/2010/main" val="2938990702"/>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02740"/>
            <a:ext cx="324036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3528" y="714554"/>
            <a:ext cx="8136904" cy="1246495"/>
          </a:xfrm>
          <a:prstGeom prst="rect">
            <a:avLst/>
          </a:prstGeom>
        </p:spPr>
        <p:txBody>
          <a:bodyPr wrap="square">
            <a:spAutoFit/>
          </a:bodyPr>
          <a:lstStyle/>
          <a:p>
            <a:pPr algn="ctr"/>
            <a:r>
              <a:rPr lang="en-US" sz="3500" dirty="0">
                <a:latin typeface="Times New Roman" pitchFamily="18" charset="0"/>
                <a:cs typeface="Times New Roman" pitchFamily="18" charset="0"/>
              </a:rPr>
              <a:t>Merry Christmas Html Tags Used</a:t>
            </a:r>
          </a:p>
          <a:p>
            <a:pPr algn="ctr"/>
            <a:endParaRPr lang="en-US" sz="4000"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50BD471D-2F8B-122C-D49A-5558EC80BA62}"/>
              </a:ext>
            </a:extLst>
          </p:cNvPr>
          <p:cNvSpPr txBox="1"/>
          <p:nvPr/>
        </p:nvSpPr>
        <p:spPr>
          <a:xfrm>
            <a:off x="179512" y="1293446"/>
            <a:ext cx="8784976" cy="5355312"/>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main HTML tags used in structuring of New Year countdown web page are:</a:t>
            </a: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&lt;html&gt;: Defines the root of an HTML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&lt;link&gt;: Specifies external resources, such as stylesheets, linked to the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&lt;body&gt;: Represents the content of an HTML document, including text, images, links, etc.</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&lt;head&gt;: Contains meta-information about the HTML document, such as title </a:t>
            </a:r>
            <a:r>
              <a:rPr lang="en-US" dirty="0">
                <a:latin typeface="Times New Roman" panose="02020603050405020304" pitchFamily="18" charset="0"/>
                <a:ea typeface="Times New Roman" panose="02020603050405020304" pitchFamily="18" charset="0"/>
                <a:cs typeface="Times New Roman" panose="02020603050405020304" pitchFamily="18" charset="0"/>
              </a:rPr>
              <a:t>and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links.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&lt;header&gt;: Represents introductory content at the beginning of a section or page.</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&lt;style&gt;: Contains CSS (Cascading Style Sheets) to define the presentation of the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&lt;title&gt;: Defines the title of the HTML document, displayed in the browser's title bar or tab.</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&lt;div&gt;: A container element used to group other HTML elements and apply styles or scripting.</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&lt;span&gt;: An inline container used for applying styles or scripting to a specific portion of text.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&lt;p&gt;: Represents a paragraph of text.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&lt;footer&gt;: Represents the footer of a section or page, typically containing metadata, copyright information, etc.</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&lt;script&gt;: Contains or links to scripting code, usually JavaScript, for enhancing interactivity or functionality.</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315739"/>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447267" y="790582"/>
            <a:ext cx="8136904" cy="630942"/>
          </a:xfrm>
          <a:prstGeom prst="rect">
            <a:avLst/>
          </a:prstGeom>
        </p:spPr>
        <p:txBody>
          <a:bodyPr wrap="square">
            <a:spAutoFit/>
          </a:bodyPr>
          <a:lstStyle/>
          <a:p>
            <a:pPr algn="ctr"/>
            <a:r>
              <a:rPr lang="en-US" sz="3500" dirty="0">
                <a:latin typeface="Times New Roman" pitchFamily="18" charset="0"/>
                <a:cs typeface="Times New Roman" pitchFamily="18" charset="0"/>
              </a:rPr>
              <a:t>New year and Christmas Web page CSS</a:t>
            </a:r>
            <a:endParaRPr lang="en-US" sz="3500" b="1"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F1125F75-6292-9A2B-8E21-8B2D62E0B851}"/>
              </a:ext>
            </a:extLst>
          </p:cNvPr>
          <p:cNvPicPr>
            <a:picLocks noChangeAspect="1"/>
          </p:cNvPicPr>
          <p:nvPr/>
        </p:nvPicPr>
        <p:blipFill>
          <a:blip r:embed="rId2"/>
          <a:stretch>
            <a:fillRect/>
          </a:stretch>
        </p:blipFill>
        <p:spPr>
          <a:xfrm>
            <a:off x="1" y="1484784"/>
            <a:ext cx="3281753" cy="5223598"/>
          </a:xfrm>
          <a:prstGeom prst="rect">
            <a:avLst/>
          </a:prstGeom>
        </p:spPr>
      </p:pic>
      <p:pic>
        <p:nvPicPr>
          <p:cNvPr id="7" name="Picture 6">
            <a:extLst>
              <a:ext uri="{FF2B5EF4-FFF2-40B4-BE49-F238E27FC236}">
                <a16:creationId xmlns:a16="http://schemas.microsoft.com/office/drawing/2014/main" id="{AC8F73D4-EF43-52AA-B7CB-7DC2D998F341}"/>
              </a:ext>
            </a:extLst>
          </p:cNvPr>
          <p:cNvPicPr>
            <a:picLocks noChangeAspect="1"/>
          </p:cNvPicPr>
          <p:nvPr/>
        </p:nvPicPr>
        <p:blipFill>
          <a:blip r:embed="rId3"/>
          <a:stretch>
            <a:fillRect/>
          </a:stretch>
        </p:blipFill>
        <p:spPr>
          <a:xfrm>
            <a:off x="3281754" y="1484784"/>
            <a:ext cx="3168352" cy="5223598"/>
          </a:xfrm>
          <a:prstGeom prst="rect">
            <a:avLst/>
          </a:prstGeom>
        </p:spPr>
      </p:pic>
      <p:pic>
        <p:nvPicPr>
          <p:cNvPr id="10" name="Picture 9">
            <a:extLst>
              <a:ext uri="{FF2B5EF4-FFF2-40B4-BE49-F238E27FC236}">
                <a16:creationId xmlns:a16="http://schemas.microsoft.com/office/drawing/2014/main" id="{3BF1F321-29FC-F97F-1309-3381D10AA48F}"/>
              </a:ext>
            </a:extLst>
          </p:cNvPr>
          <p:cNvPicPr>
            <a:picLocks noChangeAspect="1"/>
          </p:cNvPicPr>
          <p:nvPr/>
        </p:nvPicPr>
        <p:blipFill>
          <a:blip r:embed="rId4"/>
          <a:stretch>
            <a:fillRect/>
          </a:stretch>
        </p:blipFill>
        <p:spPr>
          <a:xfrm>
            <a:off x="6444208" y="1484784"/>
            <a:ext cx="2699791" cy="5223598"/>
          </a:xfrm>
          <a:prstGeom prst="rect">
            <a:avLst/>
          </a:prstGeom>
        </p:spPr>
      </p:pic>
    </p:spTree>
    <p:extLst>
      <p:ext uri="{BB962C8B-B14F-4D97-AF65-F5344CB8AC3E}">
        <p14:creationId xmlns:p14="http://schemas.microsoft.com/office/powerpoint/2010/main" val="2046545245"/>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95536" y="1196752"/>
            <a:ext cx="6912768" cy="4939814"/>
          </a:xfrm>
          <a:prstGeom prst="rect">
            <a:avLst/>
          </a:prstGeom>
          <a:noFill/>
        </p:spPr>
        <p:txBody>
          <a:bodyPr wrap="square" rtlCol="0">
            <a:spAutoFit/>
          </a:bodyPr>
          <a:lstStyle/>
          <a:p>
            <a:pPr algn="just">
              <a:buFont typeface="Arial" pitchFamily="34" charset="0"/>
              <a:buChar char="•"/>
            </a:pPr>
            <a:r>
              <a:rPr lang="en-US" sz="4500" dirty="0">
                <a:latin typeface="Times New Roman" pitchFamily="18" charset="0"/>
                <a:cs typeface="Times New Roman" pitchFamily="18" charset="0"/>
              </a:rPr>
              <a:t>Introduction</a:t>
            </a:r>
          </a:p>
          <a:p>
            <a:pPr algn="just">
              <a:buFont typeface="Arial" pitchFamily="34" charset="0"/>
              <a:buChar char="•"/>
            </a:pPr>
            <a:r>
              <a:rPr lang="en-US" sz="4500" dirty="0">
                <a:latin typeface="Times New Roman" pitchFamily="18" charset="0"/>
                <a:cs typeface="Times New Roman" pitchFamily="18" charset="0"/>
              </a:rPr>
              <a:t>Problem Statement</a:t>
            </a:r>
          </a:p>
          <a:p>
            <a:pPr algn="just">
              <a:buFont typeface="Arial" pitchFamily="34" charset="0"/>
              <a:buChar char="•"/>
            </a:pPr>
            <a:r>
              <a:rPr lang="en-US" sz="4500" dirty="0">
                <a:latin typeface="Times New Roman" pitchFamily="18" charset="0"/>
                <a:cs typeface="Times New Roman" pitchFamily="18" charset="0"/>
              </a:rPr>
              <a:t>Technical Details</a:t>
            </a:r>
          </a:p>
          <a:p>
            <a:pPr algn="just">
              <a:buFont typeface="Arial" pitchFamily="34" charset="0"/>
              <a:buChar char="•"/>
            </a:pPr>
            <a:r>
              <a:rPr lang="en-US" sz="4500" dirty="0">
                <a:latin typeface="Times New Roman" pitchFamily="18" charset="0"/>
                <a:cs typeface="Times New Roman" pitchFamily="18" charset="0"/>
              </a:rPr>
              <a:t>Key Features </a:t>
            </a:r>
          </a:p>
          <a:p>
            <a:pPr algn="just">
              <a:buFont typeface="Arial" pitchFamily="34" charset="0"/>
              <a:buChar char="•"/>
            </a:pPr>
            <a:r>
              <a:rPr lang="en-US" sz="4500" dirty="0">
                <a:latin typeface="Times New Roman" pitchFamily="18" charset="0"/>
                <a:cs typeface="Times New Roman" pitchFamily="18" charset="0"/>
              </a:rPr>
              <a:t>Project Highlights</a:t>
            </a:r>
          </a:p>
          <a:p>
            <a:pPr algn="just">
              <a:buFont typeface="Arial" pitchFamily="34" charset="0"/>
              <a:buChar char="•"/>
            </a:pPr>
            <a:r>
              <a:rPr lang="en-US" sz="4500" dirty="0">
                <a:latin typeface="Times New Roman" pitchFamily="18" charset="0"/>
                <a:cs typeface="Times New Roman" pitchFamily="18" charset="0"/>
              </a:rPr>
              <a:t>Conclusion</a:t>
            </a:r>
          </a:p>
          <a:p>
            <a:pPr algn="just">
              <a:buFont typeface="Arial" pitchFamily="34" charset="0"/>
              <a:buChar char="•"/>
            </a:pPr>
            <a:r>
              <a:rPr lang="en-US" sz="4500" dirty="0">
                <a:latin typeface="Times New Roman" pitchFamily="18" charset="0"/>
                <a:cs typeface="Times New Roman" pitchFamily="18" charset="0"/>
              </a:rPr>
              <a:t>References/Links used</a:t>
            </a: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95536" y="692696"/>
            <a:ext cx="8136904" cy="630942"/>
          </a:xfrm>
          <a:prstGeom prst="rect">
            <a:avLst/>
          </a:prstGeom>
        </p:spPr>
        <p:txBody>
          <a:bodyPr wrap="square">
            <a:spAutoFit/>
          </a:bodyPr>
          <a:lstStyle/>
          <a:p>
            <a:pPr algn="ctr"/>
            <a:r>
              <a:rPr lang="en-US" sz="3500" dirty="0">
                <a:latin typeface="Times New Roman" pitchFamily="18" charset="0"/>
                <a:cs typeface="Times New Roman" pitchFamily="18" charset="0"/>
              </a:rPr>
              <a:t>Holi web Page</a:t>
            </a:r>
          </a:p>
        </p:txBody>
      </p:sp>
      <p:pic>
        <p:nvPicPr>
          <p:cNvPr id="6" name="Picture 5">
            <a:extLst>
              <a:ext uri="{FF2B5EF4-FFF2-40B4-BE49-F238E27FC236}">
                <a16:creationId xmlns:a16="http://schemas.microsoft.com/office/drawing/2014/main" id="{D5A62ED2-E98D-8925-38B2-ACCD854E32BE}"/>
              </a:ext>
            </a:extLst>
          </p:cNvPr>
          <p:cNvPicPr>
            <a:picLocks noChangeAspect="1"/>
          </p:cNvPicPr>
          <p:nvPr/>
        </p:nvPicPr>
        <p:blipFill>
          <a:blip r:embed="rId2"/>
          <a:stretch>
            <a:fillRect/>
          </a:stretch>
        </p:blipFill>
        <p:spPr>
          <a:xfrm>
            <a:off x="0" y="1289016"/>
            <a:ext cx="9144000" cy="5452351"/>
          </a:xfrm>
          <a:prstGeom prst="rect">
            <a:avLst/>
          </a:prstGeom>
        </p:spPr>
      </p:pic>
    </p:spTree>
    <p:extLst>
      <p:ext uri="{BB962C8B-B14F-4D97-AF65-F5344CB8AC3E}">
        <p14:creationId xmlns:p14="http://schemas.microsoft.com/office/powerpoint/2010/main" val="3262496989"/>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95536" y="845423"/>
            <a:ext cx="8136904" cy="630942"/>
          </a:xfrm>
          <a:prstGeom prst="rect">
            <a:avLst/>
          </a:prstGeom>
        </p:spPr>
        <p:txBody>
          <a:bodyPr wrap="square">
            <a:spAutoFit/>
          </a:bodyPr>
          <a:lstStyle/>
          <a:p>
            <a:pPr algn="ctr"/>
            <a:r>
              <a:rPr lang="en-US" sz="3500" dirty="0">
                <a:latin typeface="Times New Roman" pitchFamily="18" charset="0"/>
                <a:cs typeface="Times New Roman" pitchFamily="18" charset="0"/>
              </a:rPr>
              <a:t>Republic Day web Page </a:t>
            </a:r>
          </a:p>
        </p:txBody>
      </p:sp>
      <p:pic>
        <p:nvPicPr>
          <p:cNvPr id="4" name="Picture 3">
            <a:extLst>
              <a:ext uri="{FF2B5EF4-FFF2-40B4-BE49-F238E27FC236}">
                <a16:creationId xmlns:a16="http://schemas.microsoft.com/office/drawing/2014/main" id="{5045A1A4-8DC5-162D-C101-CDC19A294BC7}"/>
              </a:ext>
            </a:extLst>
          </p:cNvPr>
          <p:cNvPicPr>
            <a:picLocks noChangeAspect="1"/>
          </p:cNvPicPr>
          <p:nvPr/>
        </p:nvPicPr>
        <p:blipFill>
          <a:blip r:embed="rId2"/>
          <a:stretch>
            <a:fillRect/>
          </a:stretch>
        </p:blipFill>
        <p:spPr>
          <a:xfrm>
            <a:off x="0" y="1476365"/>
            <a:ext cx="9144000" cy="5192995"/>
          </a:xfrm>
          <a:prstGeom prst="rect">
            <a:avLst/>
          </a:prstGeom>
        </p:spPr>
      </p:pic>
    </p:spTree>
    <p:extLst>
      <p:ext uri="{BB962C8B-B14F-4D97-AF65-F5344CB8AC3E}">
        <p14:creationId xmlns:p14="http://schemas.microsoft.com/office/powerpoint/2010/main" val="2428969251"/>
      </p:ext>
    </p:extLst>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30270" y="818043"/>
            <a:ext cx="8136904" cy="630942"/>
          </a:xfrm>
          <a:prstGeom prst="rect">
            <a:avLst/>
          </a:prstGeom>
        </p:spPr>
        <p:txBody>
          <a:bodyPr wrap="square">
            <a:spAutoFit/>
          </a:bodyPr>
          <a:lstStyle/>
          <a:p>
            <a:pPr algn="ctr"/>
            <a:r>
              <a:rPr lang="en-US" sz="3500" dirty="0">
                <a:latin typeface="Times New Roman" pitchFamily="18" charset="0"/>
                <a:cs typeface="Times New Roman" pitchFamily="18" charset="0"/>
              </a:rPr>
              <a:t>Independence Day web Page </a:t>
            </a:r>
          </a:p>
        </p:txBody>
      </p:sp>
      <p:pic>
        <p:nvPicPr>
          <p:cNvPr id="5" name="Picture 4">
            <a:extLst>
              <a:ext uri="{FF2B5EF4-FFF2-40B4-BE49-F238E27FC236}">
                <a16:creationId xmlns:a16="http://schemas.microsoft.com/office/drawing/2014/main" id="{39A00384-34EF-D5D1-B8CC-8B246D8063F3}"/>
              </a:ext>
            </a:extLst>
          </p:cNvPr>
          <p:cNvPicPr>
            <a:picLocks noChangeAspect="1"/>
          </p:cNvPicPr>
          <p:nvPr/>
        </p:nvPicPr>
        <p:blipFill>
          <a:blip r:embed="rId2"/>
          <a:stretch>
            <a:fillRect/>
          </a:stretch>
        </p:blipFill>
        <p:spPr>
          <a:xfrm>
            <a:off x="0" y="1448985"/>
            <a:ext cx="9144000" cy="5220375"/>
          </a:xfrm>
          <a:prstGeom prst="rect">
            <a:avLst/>
          </a:prstGeom>
        </p:spPr>
      </p:pic>
    </p:spTree>
    <p:extLst>
      <p:ext uri="{BB962C8B-B14F-4D97-AF65-F5344CB8AC3E}">
        <p14:creationId xmlns:p14="http://schemas.microsoft.com/office/powerpoint/2010/main" val="2335906438"/>
      </p:ext>
    </p:extLst>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02740"/>
            <a:ext cx="324036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24036" y="787515"/>
            <a:ext cx="8136904" cy="1092607"/>
          </a:xfrm>
          <a:prstGeom prst="rect">
            <a:avLst/>
          </a:prstGeom>
        </p:spPr>
        <p:txBody>
          <a:bodyPr wrap="square">
            <a:spAutoFit/>
          </a:bodyPr>
          <a:lstStyle/>
          <a:p>
            <a:pPr algn="ctr"/>
            <a:r>
              <a:rPr lang="en-US" sz="2500" dirty="0">
                <a:latin typeface="Times New Roman" pitchFamily="18" charset="0"/>
                <a:cs typeface="Times New Roman" pitchFamily="18" charset="0"/>
              </a:rPr>
              <a:t>Holi, Republic Day, Independence Day Html Tags Used</a:t>
            </a:r>
          </a:p>
          <a:p>
            <a:pPr algn="ctr"/>
            <a:endParaRPr lang="en-US" sz="4000" dirty="0">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50BD471D-2F8B-122C-D49A-5558EC80BA62}"/>
              </a:ext>
            </a:extLst>
          </p:cNvPr>
          <p:cNvSpPr txBox="1"/>
          <p:nvPr/>
        </p:nvSpPr>
        <p:spPr>
          <a:xfrm>
            <a:off x="0" y="1196752"/>
            <a:ext cx="8784976" cy="5632311"/>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main HTML tags used in structuring of </a:t>
            </a:r>
            <a:r>
              <a:rPr lang="en-US" sz="1800" dirty="0">
                <a:latin typeface="Times New Roman" pitchFamily="18" charset="0"/>
                <a:cs typeface="Times New Roman" pitchFamily="18" charset="0"/>
              </a:rPr>
              <a:t>Holi, Republic Day, Independence Day </a:t>
            </a:r>
            <a:r>
              <a:rPr lang="en-IN" dirty="0">
                <a:latin typeface="Times New Roman" panose="02020603050405020304" pitchFamily="18" charset="0"/>
                <a:cs typeface="Times New Roman" panose="02020603050405020304" pitchFamily="18" charset="0"/>
              </a:rPr>
              <a:t>countdown web page are:</a:t>
            </a: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&lt;html&gt;: Defines the root of an HTML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&lt;link&gt;: Specifies external resources, such as stylesheets, linked to the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&lt;body&gt;: Represents the content of an HTML document, including text, images, links, etc.</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&lt;head&gt;: Contains meta-information about the HTML document, such as title </a:t>
            </a:r>
            <a:r>
              <a:rPr lang="en-US" dirty="0">
                <a:latin typeface="Times New Roman" panose="02020603050405020304" pitchFamily="18" charset="0"/>
                <a:ea typeface="Times New Roman" panose="02020603050405020304" pitchFamily="18" charset="0"/>
                <a:cs typeface="Times New Roman" panose="02020603050405020304" pitchFamily="18" charset="0"/>
              </a:rPr>
              <a:t>and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links.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&lt;header&gt;: Represents introductory content at the beginning of a section or page.</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&lt;style&gt;: Contains CSS (Cascading Style Sheets) to define the presentation of the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&lt;title&gt;: Defines the title of the HTML document, displayed in the browser's title bar or tab.</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&lt;div&gt;: A container element used to group other HTML elements and apply styles or scripting.</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&lt;span&gt;: An inline container used for applying styles or scripting to a specific portion of text.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&lt;p&gt;: Represents a paragraph of text.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&lt;footer&gt;: Represents the footer of a section or page, typically containing metadata, copyright information, etc.</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&lt;script&gt;: Contains or links to scripting code, usually JavaScript, for enhancing interactivity or functionality.</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9496232"/>
      </p:ext>
    </p:extLst>
  </p:cSld>
  <p:clrMapOvr>
    <a:masterClrMapping/>
  </p:clrMapOvr>
  <p:transition advTm="4000">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467544" y="764704"/>
            <a:ext cx="8136904" cy="630942"/>
          </a:xfrm>
          <a:prstGeom prst="rect">
            <a:avLst/>
          </a:prstGeom>
        </p:spPr>
        <p:txBody>
          <a:bodyPr wrap="square">
            <a:spAutoFit/>
          </a:bodyPr>
          <a:lstStyle/>
          <a:p>
            <a:pPr algn="ctr"/>
            <a:r>
              <a:rPr lang="en-US" sz="3500" dirty="0">
                <a:latin typeface="Times New Roman" pitchFamily="18" charset="0"/>
                <a:cs typeface="Times New Roman" pitchFamily="18" charset="0"/>
              </a:rPr>
              <a:t>Diwali web Page </a:t>
            </a:r>
          </a:p>
        </p:txBody>
      </p:sp>
      <p:pic>
        <p:nvPicPr>
          <p:cNvPr id="4" name="Picture 3">
            <a:extLst>
              <a:ext uri="{FF2B5EF4-FFF2-40B4-BE49-F238E27FC236}">
                <a16:creationId xmlns:a16="http://schemas.microsoft.com/office/drawing/2014/main" id="{8A78D4C8-2626-2519-0565-1F50100512C8}"/>
              </a:ext>
            </a:extLst>
          </p:cNvPr>
          <p:cNvPicPr>
            <a:picLocks noChangeAspect="1"/>
          </p:cNvPicPr>
          <p:nvPr/>
        </p:nvPicPr>
        <p:blipFill>
          <a:blip r:embed="rId2"/>
          <a:stretch>
            <a:fillRect/>
          </a:stretch>
        </p:blipFill>
        <p:spPr>
          <a:xfrm>
            <a:off x="0" y="1395646"/>
            <a:ext cx="9144000" cy="5345722"/>
          </a:xfrm>
          <a:prstGeom prst="rect">
            <a:avLst/>
          </a:prstGeom>
        </p:spPr>
      </p:pic>
    </p:spTree>
    <p:extLst>
      <p:ext uri="{BB962C8B-B14F-4D97-AF65-F5344CB8AC3E}">
        <p14:creationId xmlns:p14="http://schemas.microsoft.com/office/powerpoint/2010/main" val="964430071"/>
      </p:ext>
    </p:extLst>
  </p:cSld>
  <p:clrMapOvr>
    <a:masterClrMapping/>
  </p:clrMapOvr>
  <p:transition advTm="4000">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313"/>
            <a:ext cx="6477000" cy="838200"/>
          </a:xfrm>
        </p:spPr>
        <p:txBody>
          <a:bodyPr/>
          <a:lstStyle/>
          <a:p>
            <a:br>
              <a:rPr lang="en-US" dirty="0"/>
            </a:br>
            <a:r>
              <a:rPr lang="en-US" dirty="0"/>
              <a:t>Project Highlights</a:t>
            </a:r>
            <a:br>
              <a:rPr lang="en-US" dirty="0"/>
            </a:br>
            <a:endParaRPr lang="en-US" dirty="0"/>
          </a:p>
        </p:txBody>
      </p:sp>
      <p:sp>
        <p:nvSpPr>
          <p:cNvPr id="3" name="Content Placeholder 2"/>
          <p:cNvSpPr>
            <a:spLocks noGrp="1"/>
          </p:cNvSpPr>
          <p:nvPr>
            <p:ph idx="1"/>
          </p:nvPr>
        </p:nvSpPr>
        <p:spPr/>
        <p:txBody>
          <a:bodyPr/>
          <a:lstStyle/>
          <a:p>
            <a:pPr>
              <a:buNone/>
            </a:pPr>
            <a:endParaRPr lang="en-US" dirty="0"/>
          </a:p>
          <a:p>
            <a:endParaRPr lang="en-US" dirty="0"/>
          </a:p>
        </p:txBody>
      </p:sp>
      <p:sp>
        <p:nvSpPr>
          <p:cNvPr id="6" name="TextBox 5"/>
          <p:cNvSpPr txBox="1"/>
          <p:nvPr/>
        </p:nvSpPr>
        <p:spPr>
          <a:xfrm>
            <a:off x="1763763" y="740658"/>
            <a:ext cx="5616474" cy="630942"/>
          </a:xfrm>
          <a:prstGeom prst="rect">
            <a:avLst/>
          </a:prstGeom>
          <a:noFill/>
        </p:spPr>
        <p:txBody>
          <a:bodyPr wrap="none" rtlCol="0">
            <a:spAutoFit/>
          </a:bodyPr>
          <a:lstStyle/>
          <a:p>
            <a:r>
              <a:rPr lang="en-US" sz="3500" dirty="0">
                <a:latin typeface="Times New Roman" panose="02020603050405020304" pitchFamily="18" charset="0"/>
                <a:cs typeface="Times New Roman" panose="02020603050405020304" pitchFamily="18" charset="0"/>
              </a:rPr>
              <a:t>Diwali Web Page HTML Tags</a:t>
            </a:r>
          </a:p>
        </p:txBody>
      </p:sp>
      <p:sp>
        <p:nvSpPr>
          <p:cNvPr id="4" name="TextBox 3">
            <a:extLst>
              <a:ext uri="{FF2B5EF4-FFF2-40B4-BE49-F238E27FC236}">
                <a16:creationId xmlns:a16="http://schemas.microsoft.com/office/drawing/2014/main" id="{7D4DF93C-2ED6-BCC3-18D2-30F56DDBD3B1}"/>
              </a:ext>
            </a:extLst>
          </p:cNvPr>
          <p:cNvSpPr txBox="1"/>
          <p:nvPr/>
        </p:nvSpPr>
        <p:spPr>
          <a:xfrm>
            <a:off x="-25663" y="1404214"/>
            <a:ext cx="9062159" cy="480131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main HTML tags used in structuring of </a:t>
            </a:r>
            <a:r>
              <a:rPr lang="en-US" dirty="0">
                <a:latin typeface="Times New Roman" pitchFamily="18" charset="0"/>
                <a:cs typeface="Times New Roman" pitchFamily="18" charset="0"/>
              </a:rPr>
              <a:t>Diwali </a:t>
            </a:r>
            <a:r>
              <a:rPr lang="en-IN" dirty="0">
                <a:latin typeface="Times New Roman" panose="02020603050405020304" pitchFamily="18" charset="0"/>
                <a:cs typeface="Times New Roman" panose="02020603050405020304" pitchFamily="18" charset="0"/>
              </a:rPr>
              <a:t>countdown web page are:</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&lt;html&gt;: Defines the root of an HTML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&lt;link&gt;: Specifies external resources, such as stylesheets, linked to the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&lt;body&gt;: Represents the content of an HTML document, including text, images, links, etc.</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&lt;head&gt;: Contains meta-information about the HTML document, such as title </a:t>
            </a:r>
            <a:r>
              <a:rPr lang="en-US" dirty="0">
                <a:latin typeface="Times New Roman" panose="02020603050405020304" pitchFamily="18" charset="0"/>
                <a:ea typeface="Times New Roman" panose="02020603050405020304" pitchFamily="18" charset="0"/>
                <a:cs typeface="Times New Roman" panose="02020603050405020304" pitchFamily="18" charset="0"/>
              </a:rPr>
              <a:t>and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links.</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&lt;header&gt;: Represents introductory content at the beginning of a section or page.</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&lt;style&gt;: Contains CSS (Cascading Style Sheets) to define the presentation of the document.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&lt;title&gt;: Defines the title of the HTML document, displayed in the browser's title bar or tab.</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&lt;div&gt;: A container element used to group other HTML elements and apply styles or scripting.</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&lt;span&gt;: An inline container used for applying styles or scripting to a specific portion of text.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&lt;p&gt;: Represents a paragraph of text.</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&lt;footer&gt;: Represents the footer of a section or page, typically containing metadata, copyright information, etc.</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tabLst>
                <a:tab pos="43053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&lt;script&gt;: Contains or links to scripting code, usually JavaScript, for enhancing interactivity or functionality.</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cSld>
  <p:clrMapOvr>
    <a:masterClrMapping/>
  </p:clrMapOvr>
  <p:transition advTm="4000">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447267" y="790582"/>
            <a:ext cx="8136904" cy="630942"/>
          </a:xfrm>
          <a:prstGeom prst="rect">
            <a:avLst/>
          </a:prstGeom>
        </p:spPr>
        <p:txBody>
          <a:bodyPr wrap="square">
            <a:spAutoFit/>
          </a:bodyPr>
          <a:lstStyle/>
          <a:p>
            <a:pPr algn="ctr"/>
            <a:r>
              <a:rPr lang="en-US" sz="3500" dirty="0">
                <a:latin typeface="Times New Roman" pitchFamily="18" charset="0"/>
                <a:cs typeface="Times New Roman" pitchFamily="18" charset="0"/>
              </a:rPr>
              <a:t>Diwali Web page CSS</a:t>
            </a:r>
            <a:endParaRPr lang="en-US" sz="3500" b="1"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F1125F75-6292-9A2B-8E21-8B2D62E0B851}"/>
              </a:ext>
            </a:extLst>
          </p:cNvPr>
          <p:cNvPicPr>
            <a:picLocks noChangeAspect="1"/>
          </p:cNvPicPr>
          <p:nvPr/>
        </p:nvPicPr>
        <p:blipFill>
          <a:blip r:embed="rId2"/>
          <a:stretch>
            <a:fillRect/>
          </a:stretch>
        </p:blipFill>
        <p:spPr>
          <a:xfrm>
            <a:off x="1" y="1484784"/>
            <a:ext cx="3281753" cy="5223598"/>
          </a:xfrm>
          <a:prstGeom prst="rect">
            <a:avLst/>
          </a:prstGeom>
        </p:spPr>
      </p:pic>
      <p:pic>
        <p:nvPicPr>
          <p:cNvPr id="7" name="Picture 6">
            <a:extLst>
              <a:ext uri="{FF2B5EF4-FFF2-40B4-BE49-F238E27FC236}">
                <a16:creationId xmlns:a16="http://schemas.microsoft.com/office/drawing/2014/main" id="{AC8F73D4-EF43-52AA-B7CB-7DC2D998F341}"/>
              </a:ext>
            </a:extLst>
          </p:cNvPr>
          <p:cNvPicPr>
            <a:picLocks noChangeAspect="1"/>
          </p:cNvPicPr>
          <p:nvPr/>
        </p:nvPicPr>
        <p:blipFill>
          <a:blip r:embed="rId3"/>
          <a:stretch>
            <a:fillRect/>
          </a:stretch>
        </p:blipFill>
        <p:spPr>
          <a:xfrm>
            <a:off x="3281754" y="1484784"/>
            <a:ext cx="3168352" cy="5223598"/>
          </a:xfrm>
          <a:prstGeom prst="rect">
            <a:avLst/>
          </a:prstGeom>
        </p:spPr>
      </p:pic>
      <p:pic>
        <p:nvPicPr>
          <p:cNvPr id="10" name="Picture 9">
            <a:extLst>
              <a:ext uri="{FF2B5EF4-FFF2-40B4-BE49-F238E27FC236}">
                <a16:creationId xmlns:a16="http://schemas.microsoft.com/office/drawing/2014/main" id="{3BF1F321-29FC-F97F-1309-3381D10AA48F}"/>
              </a:ext>
            </a:extLst>
          </p:cNvPr>
          <p:cNvPicPr>
            <a:picLocks noChangeAspect="1"/>
          </p:cNvPicPr>
          <p:nvPr/>
        </p:nvPicPr>
        <p:blipFill>
          <a:blip r:embed="rId4"/>
          <a:stretch>
            <a:fillRect/>
          </a:stretch>
        </p:blipFill>
        <p:spPr>
          <a:xfrm>
            <a:off x="6444208" y="1484784"/>
            <a:ext cx="2699791" cy="5223598"/>
          </a:xfrm>
          <a:prstGeom prst="rect">
            <a:avLst/>
          </a:prstGeom>
        </p:spPr>
      </p:pic>
    </p:spTree>
    <p:extLst>
      <p:ext uri="{BB962C8B-B14F-4D97-AF65-F5344CB8AC3E}">
        <p14:creationId xmlns:p14="http://schemas.microsoft.com/office/powerpoint/2010/main" val="3630128594"/>
      </p:ext>
    </p:extLst>
  </p:cSld>
  <p:clrMapOvr>
    <a:masterClrMapping/>
  </p:clrMapOvr>
  <p:transition advTm="4000">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324036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445029" y="719988"/>
            <a:ext cx="8136904" cy="630942"/>
          </a:xfrm>
          <a:prstGeom prst="rect">
            <a:avLst/>
          </a:prstGeom>
        </p:spPr>
        <p:txBody>
          <a:bodyPr wrap="square">
            <a:spAutoFit/>
          </a:bodyPr>
          <a:lstStyle/>
          <a:p>
            <a:pPr algn="ctr"/>
            <a:r>
              <a:rPr lang="en-US" sz="3500" dirty="0">
                <a:latin typeface="Times New Roman" pitchFamily="18" charset="0"/>
                <a:cs typeface="Times New Roman" pitchFamily="18" charset="0"/>
              </a:rPr>
              <a:t>JavaScript Logic for all Web Pages</a:t>
            </a:r>
            <a:endParaRPr lang="en-US" sz="3500" b="1"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0B3D200F-DCB1-EF47-28F5-C1CFAFE8C3F0}"/>
              </a:ext>
            </a:extLst>
          </p:cNvPr>
          <p:cNvPicPr>
            <a:picLocks noChangeAspect="1"/>
          </p:cNvPicPr>
          <p:nvPr/>
        </p:nvPicPr>
        <p:blipFill>
          <a:blip r:embed="rId2"/>
          <a:stretch>
            <a:fillRect/>
          </a:stretch>
        </p:blipFill>
        <p:spPr>
          <a:xfrm>
            <a:off x="0" y="1375357"/>
            <a:ext cx="9144000" cy="5366011"/>
          </a:xfrm>
          <a:prstGeom prst="rect">
            <a:avLst/>
          </a:prstGeom>
        </p:spPr>
      </p:pic>
    </p:spTree>
    <p:extLst>
      <p:ext uri="{BB962C8B-B14F-4D97-AF65-F5344CB8AC3E}">
        <p14:creationId xmlns:p14="http://schemas.microsoft.com/office/powerpoint/2010/main" val="3940712584"/>
      </p:ext>
    </p:extLst>
  </p:cSld>
  <p:clrMapOvr>
    <a:masterClrMapping/>
  </p:clrMapOvr>
  <p:transition advTm="4000">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323528" y="959093"/>
            <a:ext cx="8136904" cy="4939814"/>
          </a:xfrm>
          <a:prstGeom prst="rect">
            <a:avLst/>
          </a:prstGeom>
        </p:spPr>
        <p:txBody>
          <a:bodyPr wrap="square">
            <a:spAutoFit/>
          </a:bodyPr>
          <a:lstStyle/>
          <a:p>
            <a:pPr algn="ctr">
              <a:tabLst>
                <a:tab pos="4305300" algn="l"/>
              </a:tabLst>
            </a:pPr>
            <a:r>
              <a:rPr lang="en-US" sz="3500" dirty="0">
                <a:effectLst/>
                <a:latin typeface="Times New Roman" panose="02020603050405020304" pitchFamily="18" charset="0"/>
                <a:ea typeface="Times New Roman" panose="02020603050405020304" pitchFamily="18" charset="0"/>
              </a:rPr>
              <a:t>Project Insights:</a:t>
            </a:r>
            <a:r>
              <a:rPr lang="en-US" sz="1800" dirty="0">
                <a:effectLst/>
                <a:latin typeface="Times New Roman" panose="02020603050405020304" pitchFamily="18" charset="0"/>
                <a:ea typeface="Times New Roman" panose="02020603050405020304" pitchFamily="18" charset="0"/>
              </a:rPr>
              <a:t> </a:t>
            </a:r>
          </a:p>
          <a:p>
            <a:pPr>
              <a:tabLst>
                <a:tab pos="4305300" algn="l"/>
              </a:tabLst>
            </a:pPr>
            <a:endParaRPr lang="en-US" sz="2500" dirty="0">
              <a:effectLst/>
              <a:latin typeface="Times New Roman" panose="02020603050405020304" pitchFamily="18" charset="0"/>
              <a:ea typeface="Times New Roman" panose="02020603050405020304" pitchFamily="18" charset="0"/>
            </a:endParaRPr>
          </a:p>
          <a:p>
            <a:pPr marL="342900" lvl="0" indent="-342900" algn="just">
              <a:spcAft>
                <a:spcPts val="1200"/>
              </a:spcAft>
              <a:buFont typeface="Wingdings" panose="05000000000000000000" pitchFamily="2" charset="2"/>
              <a:buChar char=""/>
              <a:tabLst>
                <a:tab pos="4305300" algn="l"/>
              </a:tabLst>
            </a:pPr>
            <a:r>
              <a:rPr lang="en-US" sz="2500" dirty="0">
                <a:effectLst/>
                <a:latin typeface="Times New Roman" panose="02020603050405020304" pitchFamily="18" charset="0"/>
                <a:ea typeface="Times New Roman" panose="02020603050405020304" pitchFamily="18" charset="0"/>
              </a:rPr>
              <a:t>The Project helped us to learn the practical use of HTML, CSS</a:t>
            </a:r>
            <a:r>
              <a:rPr lang="en-US" sz="2500" dirty="0">
                <a:latin typeface="Times New Roman" panose="02020603050405020304" pitchFamily="18" charset="0"/>
                <a:ea typeface="Times New Roman" panose="02020603050405020304" pitchFamily="18" charset="0"/>
              </a:rPr>
              <a:t> and JavaScript.</a:t>
            </a:r>
            <a:endParaRPr lang="en-IN" sz="2500" dirty="0">
              <a:effectLst/>
              <a:latin typeface="Times New Roman" panose="02020603050405020304" pitchFamily="18" charset="0"/>
              <a:ea typeface="Times New Roman" panose="02020603050405020304" pitchFamily="18" charset="0"/>
            </a:endParaRPr>
          </a:p>
          <a:p>
            <a:pPr marL="342900" lvl="0" indent="-342900" algn="just">
              <a:spcAft>
                <a:spcPts val="1200"/>
              </a:spcAft>
              <a:buFont typeface="Wingdings" panose="05000000000000000000" pitchFamily="2" charset="2"/>
              <a:buChar char=""/>
              <a:tabLst>
                <a:tab pos="4305300" algn="l"/>
              </a:tabLst>
            </a:pPr>
            <a:r>
              <a:rPr lang="en-US" sz="2500" dirty="0">
                <a:effectLst/>
                <a:latin typeface="Times New Roman" panose="02020603050405020304" pitchFamily="18" charset="0"/>
                <a:ea typeface="Times New Roman" panose="02020603050405020304" pitchFamily="18" charset="0"/>
              </a:rPr>
              <a:t>The project also helped us to learn how to work like a team.</a:t>
            </a:r>
          </a:p>
          <a:p>
            <a:pPr marL="342900" lvl="0" indent="-342900" algn="just">
              <a:spcAft>
                <a:spcPts val="1200"/>
              </a:spcAft>
              <a:buFont typeface="Wingdings" panose="05000000000000000000" pitchFamily="2" charset="2"/>
              <a:buChar char=""/>
              <a:tabLst>
                <a:tab pos="4305300" algn="l"/>
              </a:tabLst>
            </a:pPr>
            <a:r>
              <a:rPr lang="en-US" sz="2500" dirty="0">
                <a:effectLst/>
                <a:latin typeface="Times New Roman" panose="02020603050405020304" pitchFamily="18" charset="0"/>
                <a:ea typeface="Times New Roman" panose="02020603050405020304" pitchFamily="18" charset="0"/>
              </a:rPr>
              <a:t>During the research for the project, we came across a various platforms for images, CSS, icons </a:t>
            </a:r>
            <a:r>
              <a:rPr lang="en-US" sz="2500" dirty="0">
                <a:latin typeface="Times New Roman" panose="02020603050405020304" pitchFamily="18" charset="0"/>
                <a:ea typeface="Times New Roman" panose="02020603050405020304" pitchFamily="18" charset="0"/>
              </a:rPr>
              <a:t>and</a:t>
            </a:r>
            <a:r>
              <a:rPr lang="en-US" sz="2500" dirty="0">
                <a:effectLst/>
                <a:latin typeface="Times New Roman" panose="02020603050405020304" pitchFamily="18" charset="0"/>
                <a:ea typeface="Times New Roman" panose="02020603050405020304" pitchFamily="18" charset="0"/>
              </a:rPr>
              <a:t> many more which contributed in overall development of our skills. </a:t>
            </a:r>
            <a:endParaRPr lang="en-IN" sz="2500" dirty="0">
              <a:effectLst/>
              <a:latin typeface="Times New Roman" panose="02020603050405020304" pitchFamily="18" charset="0"/>
              <a:ea typeface="Times New Roman" panose="02020603050405020304" pitchFamily="18" charset="0"/>
            </a:endParaRPr>
          </a:p>
          <a:p>
            <a:pPr marL="342900" lvl="0" indent="-342900" algn="just">
              <a:spcAft>
                <a:spcPts val="1200"/>
              </a:spcAft>
              <a:buFont typeface="Wingdings" panose="05000000000000000000" pitchFamily="2" charset="2"/>
              <a:buChar char=""/>
              <a:tabLst>
                <a:tab pos="4305300" algn="l"/>
              </a:tabLst>
            </a:pPr>
            <a:r>
              <a:rPr lang="en-US" sz="2500" dirty="0">
                <a:effectLst/>
                <a:latin typeface="Times New Roman" panose="02020603050405020304" pitchFamily="18" charset="0"/>
                <a:ea typeface="Times New Roman" panose="02020603050405020304" pitchFamily="18" charset="0"/>
              </a:rPr>
              <a:t>The Countdown page for a specific event helped us to effectively calculate time left for that particular event.</a:t>
            </a:r>
            <a:endParaRPr lang="en-IN" sz="2500" dirty="0">
              <a:effectLst/>
              <a:latin typeface="Times New Roman" panose="02020603050405020304" pitchFamily="18" charset="0"/>
              <a:ea typeface="Times New Roman" panose="02020603050405020304" pitchFamily="18" charset="0"/>
            </a:endParaRPr>
          </a:p>
        </p:txBody>
      </p:sp>
    </p:spTree>
  </p:cSld>
  <p:clrMapOvr>
    <a:masterClrMapping/>
  </p:clrMapOvr>
  <p:transition advTm="4000">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8640"/>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0" y="908720"/>
            <a:ext cx="9144000" cy="5632311"/>
          </a:xfrm>
          <a:prstGeom prst="rect">
            <a:avLst/>
          </a:prstGeom>
        </p:spPr>
        <p:txBody>
          <a:bodyPr wrap="square">
            <a:spAutoFit/>
          </a:bodyPr>
          <a:lstStyle/>
          <a:p>
            <a:pPr marL="457200" indent="-457835" algn="just">
              <a:tabLst>
                <a:tab pos="4305300" algn="l"/>
              </a:tabLst>
            </a:pPr>
            <a:r>
              <a:rPr lang="en-US" sz="1800" dirty="0">
                <a:effectLst/>
                <a:latin typeface="Times New Roman" panose="02020603050405020304" pitchFamily="18" charset="0"/>
                <a:ea typeface="Times New Roman" panose="02020603050405020304" pitchFamily="18" charset="0"/>
              </a:rPr>
              <a:t>The following references were used in the completion of the project:</a:t>
            </a:r>
            <a:endParaRPr lang="en-IN"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dirty="0">
                <a:effectLst/>
                <a:latin typeface="Times New Roman" panose="02020603050405020304" pitchFamily="18" charset="0"/>
                <a:ea typeface="Times New Roman" panose="02020603050405020304" pitchFamily="18" charset="0"/>
              </a:rPr>
              <a:t>Information:</a:t>
            </a:r>
            <a:endParaRPr lang="en-IN"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b="1" dirty="0">
                <a:effectLst/>
                <a:latin typeface="Times New Roman" panose="02020603050405020304" pitchFamily="18" charset="0"/>
                <a:ea typeface="Times New Roman" panose="02020603050405020304" pitchFamily="18" charset="0"/>
              </a:rPr>
              <a:t>Platforms:</a:t>
            </a:r>
            <a:endParaRPr lang="en-IN" sz="1800" b="1"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tabLst>
                <a:tab pos="4305300" algn="l"/>
              </a:tabLst>
            </a:pPr>
            <a:r>
              <a:rPr lang="en-US" sz="1800" dirty="0">
                <a:effectLst/>
                <a:latin typeface="Times New Roman" panose="02020603050405020304" pitchFamily="18" charset="0"/>
                <a:ea typeface="Times New Roman" panose="02020603050405020304" pitchFamily="18" charset="0"/>
              </a:rPr>
              <a:t>Brittanica</a:t>
            </a:r>
            <a:endParaRPr lang="en-IN"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endParaRPr lang="en-US" sz="1800" b="1"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b="1" dirty="0">
                <a:effectLst/>
                <a:latin typeface="Times New Roman" panose="02020603050405020304" pitchFamily="18" charset="0"/>
                <a:ea typeface="Times New Roman" panose="02020603050405020304" pitchFamily="18" charset="0"/>
              </a:rPr>
              <a:t>Links:</a:t>
            </a:r>
            <a:endParaRPr lang="en-IN" sz="1800" b="1" dirty="0">
              <a:effectLst/>
              <a:latin typeface="Times New Roman" panose="02020603050405020304" pitchFamily="18" charset="0"/>
              <a:ea typeface="Times New Roman" panose="02020603050405020304" pitchFamily="18" charset="0"/>
            </a:endParaRPr>
          </a:p>
          <a:p>
            <a:pPr marL="285750" lvl="0" indent="-285750" algn="just">
              <a:buFont typeface="Arial" panose="020B0604020202020204" pitchFamily="34" charset="0"/>
              <a:buChar char="•"/>
              <a:tabLst>
                <a:tab pos="4305300" algn="l"/>
              </a:tabLst>
            </a:pPr>
            <a:r>
              <a:rPr lang="en-US" sz="1800" dirty="0">
                <a:effectLst/>
                <a:latin typeface="Times New Roman" panose="02020603050405020304" pitchFamily="18" charset="0"/>
                <a:ea typeface="Times New Roman" panose="02020603050405020304" pitchFamily="18" charset="0"/>
              </a:rPr>
              <a:t>New year-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https://www.britannica.com/topic/New-Year-festival</a:t>
            </a:r>
            <a:endParaRPr lang="en-IN" sz="1800" dirty="0">
              <a:effectLst/>
              <a:latin typeface="Times New Roman" panose="02020603050405020304" pitchFamily="18" charset="0"/>
              <a:ea typeface="Times New Roman" panose="02020603050405020304" pitchFamily="18" charset="0"/>
            </a:endParaRPr>
          </a:p>
          <a:p>
            <a:pPr marL="285750" lvl="0" indent="-285750" algn="just">
              <a:buFont typeface="Arial" panose="020B0604020202020204" pitchFamily="34" charset="0"/>
              <a:buChar char="•"/>
              <a:tabLst>
                <a:tab pos="4305300" algn="l"/>
              </a:tabLst>
            </a:pPr>
            <a:r>
              <a:rPr lang="en-US" sz="1800" dirty="0">
                <a:effectLst/>
                <a:latin typeface="Times New Roman" panose="02020603050405020304" pitchFamily="18" charset="0"/>
                <a:ea typeface="Times New Roman" panose="02020603050405020304" pitchFamily="18" charset="0"/>
              </a:rPr>
              <a:t>Christmas- </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https://www.britannica.com/topic/Christmas</a:t>
            </a:r>
            <a:endParaRPr lang="en-IN" sz="1800" dirty="0">
              <a:effectLst/>
              <a:latin typeface="Times New Roman" panose="02020603050405020304" pitchFamily="18" charset="0"/>
              <a:ea typeface="Times New Roman" panose="02020603050405020304" pitchFamily="18" charset="0"/>
            </a:endParaRPr>
          </a:p>
          <a:p>
            <a:pPr marL="285750" lvl="0" indent="-285750" algn="just">
              <a:buFont typeface="Arial" panose="020B0604020202020204" pitchFamily="34" charset="0"/>
              <a:buChar char="•"/>
              <a:tabLst>
                <a:tab pos="4305300" algn="l"/>
              </a:tabLst>
            </a:pPr>
            <a:r>
              <a:rPr lang="en-US" sz="1800" dirty="0">
                <a:effectLst/>
                <a:latin typeface="Times New Roman" panose="02020603050405020304" pitchFamily="18" charset="0"/>
                <a:ea typeface="Times New Roman" panose="02020603050405020304" pitchFamily="18" charset="0"/>
              </a:rPr>
              <a:t>Diwali- </a:t>
            </a: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https://www.britannica.com/topic/Diwali-Hindu-festival</a:t>
            </a:r>
            <a:endParaRPr lang="en-IN" sz="1800" dirty="0">
              <a:effectLst/>
              <a:latin typeface="Times New Roman" panose="02020603050405020304" pitchFamily="18" charset="0"/>
              <a:ea typeface="Times New Roman" panose="02020603050405020304" pitchFamily="18" charset="0"/>
            </a:endParaRPr>
          </a:p>
          <a:p>
            <a:pPr marL="285750" lvl="0" indent="-285750" algn="just">
              <a:buFont typeface="Arial" panose="020B0604020202020204" pitchFamily="34" charset="0"/>
              <a:buChar char="•"/>
              <a:tabLst>
                <a:tab pos="4305300" algn="l"/>
              </a:tabLst>
            </a:pPr>
            <a:r>
              <a:rPr lang="en-US" sz="1800" dirty="0">
                <a:effectLst/>
                <a:latin typeface="Times New Roman" panose="02020603050405020304" pitchFamily="18" charset="0"/>
                <a:ea typeface="Times New Roman" panose="02020603050405020304" pitchFamily="18" charset="0"/>
              </a:rPr>
              <a:t>Holi- </a:t>
            </a:r>
            <a:r>
              <a:rPr lang="en-US" sz="1800" u="sng" dirty="0">
                <a:solidFill>
                  <a:srgbClr val="0000FF"/>
                </a:solidFill>
                <a:effectLst/>
                <a:latin typeface="Times New Roman" panose="02020603050405020304" pitchFamily="18" charset="0"/>
                <a:ea typeface="Times New Roman" panose="02020603050405020304" pitchFamily="18" charset="0"/>
                <a:hlinkClick r:id="rId5"/>
              </a:rPr>
              <a:t>https://www.britannica.com/topic/Holi</a:t>
            </a:r>
            <a:endParaRPr lang="en-IN" sz="1800" dirty="0">
              <a:effectLst/>
              <a:latin typeface="Times New Roman" panose="02020603050405020304" pitchFamily="18" charset="0"/>
              <a:ea typeface="Times New Roman" panose="02020603050405020304" pitchFamily="18" charset="0"/>
            </a:endParaRPr>
          </a:p>
          <a:p>
            <a:pPr marL="285750" lvl="0" indent="-285750" algn="just">
              <a:buFont typeface="Arial" panose="020B0604020202020204" pitchFamily="34" charset="0"/>
              <a:buChar char="•"/>
              <a:tabLst>
                <a:tab pos="4305300" algn="l"/>
              </a:tabLst>
            </a:pPr>
            <a:r>
              <a:rPr lang="en-US" sz="1800" dirty="0">
                <a:effectLst/>
                <a:latin typeface="Times New Roman" panose="02020603050405020304" pitchFamily="18" charset="0"/>
                <a:ea typeface="Times New Roman" panose="02020603050405020304" pitchFamily="18" charset="0"/>
              </a:rPr>
              <a:t>Independence Day- </a:t>
            </a:r>
            <a:r>
              <a:rPr lang="en-US" sz="1800" u="sng" dirty="0">
                <a:solidFill>
                  <a:srgbClr val="0000FF"/>
                </a:solidFill>
                <a:effectLst/>
                <a:latin typeface="Times New Roman" panose="02020603050405020304" pitchFamily="18" charset="0"/>
                <a:ea typeface="Times New Roman" panose="02020603050405020304" pitchFamily="18" charset="0"/>
                <a:hlinkClick r:id="rId6"/>
              </a:rPr>
              <a:t>https://www.britannica.com/topic/Independence-Day-Indian-holiday</a:t>
            </a:r>
            <a:endParaRPr lang="en-IN" sz="1800" dirty="0">
              <a:effectLst/>
              <a:latin typeface="Times New Roman" panose="02020603050405020304" pitchFamily="18" charset="0"/>
              <a:ea typeface="Times New Roman" panose="02020603050405020304" pitchFamily="18" charset="0"/>
            </a:endParaRPr>
          </a:p>
          <a:p>
            <a:pPr marL="285750" lvl="0" indent="-285750" algn="just">
              <a:buFont typeface="Arial" panose="020B0604020202020204" pitchFamily="34" charset="0"/>
              <a:buChar char="•"/>
              <a:tabLst>
                <a:tab pos="4305300" algn="l"/>
              </a:tabLst>
            </a:pPr>
            <a:r>
              <a:rPr lang="en-US" sz="1800" dirty="0">
                <a:effectLst/>
                <a:latin typeface="Times New Roman" panose="02020603050405020304" pitchFamily="18" charset="0"/>
                <a:ea typeface="Times New Roman" panose="02020603050405020304" pitchFamily="18" charset="0"/>
              </a:rPr>
              <a:t>Republic Day- </a:t>
            </a:r>
            <a:r>
              <a:rPr lang="en-US" sz="1800" u="sng" dirty="0">
                <a:solidFill>
                  <a:srgbClr val="0000FF"/>
                </a:solidFill>
                <a:effectLst/>
                <a:latin typeface="Times New Roman" panose="02020603050405020304" pitchFamily="18" charset="0"/>
                <a:ea typeface="Times New Roman" panose="02020603050405020304" pitchFamily="18" charset="0"/>
                <a:hlinkClick r:id="rId7"/>
              </a:rPr>
              <a:t>https://www.britannica.com/topic/Republic-Day-India</a:t>
            </a:r>
            <a:endParaRPr lang="en-US" sz="1800" u="sng" dirty="0">
              <a:solidFill>
                <a:srgbClr val="0000FF"/>
              </a:solidFill>
              <a:effectLst/>
              <a:latin typeface="Times New Roman" panose="02020603050405020304" pitchFamily="18" charset="0"/>
              <a:ea typeface="Times New Roman" panose="02020603050405020304" pitchFamily="18" charset="0"/>
            </a:endParaRPr>
          </a:p>
          <a:p>
            <a:pPr marL="457200" indent="-457835" algn="just">
              <a:tabLst>
                <a:tab pos="4305300" algn="l"/>
              </a:tabLst>
            </a:pPr>
            <a:endParaRPr lang="en-US"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b="1" dirty="0">
                <a:effectLst/>
                <a:latin typeface="Times New Roman" panose="02020603050405020304" pitchFamily="18" charset="0"/>
                <a:ea typeface="Times New Roman" panose="02020603050405020304" pitchFamily="18" charset="0"/>
              </a:rPr>
              <a:t>Background images:</a:t>
            </a:r>
            <a:endParaRPr lang="en-IN" sz="1800" b="1"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dirty="0">
                <a:effectLst/>
                <a:latin typeface="Times New Roman" panose="02020603050405020304" pitchFamily="18" charset="0"/>
                <a:ea typeface="Times New Roman" panose="02020603050405020304" pitchFamily="18" charset="0"/>
              </a:rPr>
              <a:t>Platforms:</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tabLst>
                <a:tab pos="4305300" algn="l"/>
              </a:tabLst>
            </a:pPr>
            <a:r>
              <a:rPr lang="en-US" sz="1800" dirty="0">
                <a:effectLst/>
                <a:latin typeface="Times New Roman" panose="02020603050405020304" pitchFamily="18" charset="0"/>
                <a:ea typeface="Times New Roman" panose="02020603050405020304" pitchFamily="18" charset="0"/>
              </a:rPr>
              <a:t>Postimage</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tabLst>
                <a:tab pos="4305300" algn="l"/>
              </a:tabLst>
            </a:pPr>
            <a:r>
              <a:rPr lang="en-US" sz="1800" dirty="0">
                <a:effectLst/>
                <a:latin typeface="Times New Roman" panose="02020603050405020304" pitchFamily="18" charset="0"/>
                <a:ea typeface="Times New Roman" panose="02020603050405020304" pitchFamily="18" charset="0"/>
              </a:rPr>
              <a:t>Vecteezy</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46159999"/>
      </p:ext>
    </p:extLst>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395536" y="1196752"/>
            <a:ext cx="8136904" cy="4231928"/>
          </a:xfrm>
          <a:prstGeom prst="rect">
            <a:avLst/>
          </a:prstGeom>
        </p:spPr>
        <p:txBody>
          <a:bodyPr wrap="square">
            <a:spAutoFit/>
          </a:bodyPr>
          <a:lstStyle/>
          <a:p>
            <a:pPr algn="ctr"/>
            <a:r>
              <a:rPr lang="en-US" sz="3500" dirty="0">
                <a:latin typeface="Times New Roman" pitchFamily="18" charset="0"/>
                <a:cs typeface="Times New Roman" pitchFamily="18" charset="0"/>
              </a:rPr>
              <a:t>Countdown to a Special Event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tittle of Project is Countdown to a Special Event .</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Project group 4 comprises of :</a:t>
            </a:r>
          </a:p>
          <a:p>
            <a:pPr algn="just"/>
            <a:r>
              <a:rPr lang="en-US" dirty="0">
                <a:latin typeface="Times New Roman" pitchFamily="18" charset="0"/>
                <a:cs typeface="Times New Roman" pitchFamily="18" charset="0"/>
              </a:rPr>
              <a:t>2310990350-Aditi Bansal.</a:t>
            </a:r>
          </a:p>
          <a:p>
            <a:pPr algn="just"/>
            <a:r>
              <a:rPr lang="en-US" dirty="0">
                <a:latin typeface="Times New Roman" pitchFamily="18" charset="0"/>
                <a:cs typeface="Times New Roman" pitchFamily="18" charset="0"/>
              </a:rPr>
              <a:t>2310990351-Aditya Grover</a:t>
            </a:r>
          </a:p>
          <a:p>
            <a:pPr algn="just"/>
            <a:r>
              <a:rPr lang="en-US" dirty="0">
                <a:latin typeface="Times New Roman" pitchFamily="18" charset="0"/>
                <a:cs typeface="Times New Roman" pitchFamily="18" charset="0"/>
              </a:rPr>
              <a:t>2310990352-Aditya Pathania (Group Leader)</a:t>
            </a:r>
          </a:p>
          <a:p>
            <a:pPr algn="just"/>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The purpose is to track and display the remaining time before the special event and the goal is to help user to manage their time effectively by creating a visual reminder of when the event will occur. This project also contain the functionality to customize your own countdown web page.</a:t>
            </a:r>
          </a:p>
        </p:txBody>
      </p:sp>
    </p:spTree>
  </p:cSld>
  <p:clrMapOvr>
    <a:masterClrMapping/>
  </p:clrMapOvr>
  <p:transition advTm="4000">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179512" y="1052736"/>
            <a:ext cx="8532440" cy="5355312"/>
          </a:xfrm>
          <a:prstGeom prst="rect">
            <a:avLst/>
          </a:prstGeom>
        </p:spPr>
        <p:txBody>
          <a:bodyPr wrap="square">
            <a:spAutoFit/>
          </a:bodyPr>
          <a:lstStyle/>
          <a:p>
            <a:pPr marL="457200" indent="-457835" algn="just">
              <a:tabLst>
                <a:tab pos="4305300" algn="l"/>
              </a:tabLst>
            </a:pPr>
            <a:r>
              <a:rPr lang="en-US" sz="1800" b="1" dirty="0">
                <a:effectLst/>
                <a:latin typeface="Times New Roman" panose="02020603050405020304" pitchFamily="18" charset="0"/>
                <a:ea typeface="Times New Roman" panose="02020603050405020304" pitchFamily="18" charset="0"/>
              </a:rPr>
              <a:t>Links:</a:t>
            </a:r>
            <a:endParaRPr lang="en-IN" sz="1800" b="1" dirty="0">
              <a:effectLst/>
              <a:latin typeface="Times New Roman" panose="02020603050405020304" pitchFamily="18" charset="0"/>
              <a:ea typeface="Times New Roman" panose="02020603050405020304" pitchFamily="18" charset="0"/>
            </a:endParaRPr>
          </a:p>
          <a:p>
            <a:pPr marL="285750" lvl="0" indent="-285750" algn="just">
              <a:buFont typeface="Arial" panose="020B0604020202020204" pitchFamily="34" charset="0"/>
              <a:buChar char="•"/>
              <a:tabLst>
                <a:tab pos="4305300" algn="l"/>
              </a:tabLst>
            </a:pPr>
            <a:r>
              <a:rPr lang="en-US" sz="1800" dirty="0">
                <a:effectLst/>
                <a:latin typeface="Times New Roman" panose="02020603050405020304" pitchFamily="18" charset="0"/>
                <a:ea typeface="Times New Roman" panose="02020603050405020304" pitchFamily="18" charset="0"/>
              </a:rPr>
              <a:t>New year webpage background image-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https://postimg.cc/mPZG9Ccc</a:t>
            </a:r>
            <a:endParaRPr lang="en-IN" sz="1800" dirty="0">
              <a:effectLst/>
              <a:latin typeface="Times New Roman" panose="02020603050405020304" pitchFamily="18" charset="0"/>
              <a:ea typeface="Times New Roman" panose="02020603050405020304" pitchFamily="18" charset="0"/>
            </a:endParaRPr>
          </a:p>
          <a:p>
            <a:pPr marL="285750" lvl="0" indent="-285750" algn="just">
              <a:buFont typeface="Arial" panose="020B0604020202020204" pitchFamily="34" charset="0"/>
              <a:buChar char="•"/>
              <a:tabLst>
                <a:tab pos="4305300" algn="l"/>
              </a:tabLst>
            </a:pPr>
            <a:r>
              <a:rPr lang="en-US" sz="1800" dirty="0">
                <a:effectLst/>
                <a:latin typeface="Times New Roman" panose="02020603050405020304" pitchFamily="18" charset="0"/>
                <a:ea typeface="Times New Roman" panose="02020603050405020304" pitchFamily="18" charset="0"/>
              </a:rPr>
              <a:t>Diwali Webpage background image-</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https://static.vecteezy.com/system/resources/thumbnails/000/251/537/small/abstract-happy-diwali-decorative-background.jpg</a:t>
            </a:r>
            <a:endParaRPr lang="en-IN"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endParaRPr lang="en-US" dirty="0">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b="1" dirty="0">
                <a:effectLst/>
                <a:latin typeface="Times New Roman" panose="02020603050405020304" pitchFamily="18" charset="0"/>
                <a:ea typeface="Times New Roman" panose="02020603050405020304" pitchFamily="18" charset="0"/>
              </a:rPr>
              <a:t>Icons:</a:t>
            </a:r>
            <a:endParaRPr lang="en-IN" sz="1800" b="1"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b="1" dirty="0">
                <a:effectLst/>
                <a:latin typeface="Times New Roman" panose="02020603050405020304" pitchFamily="18" charset="0"/>
                <a:ea typeface="Times New Roman" panose="02020603050405020304" pitchFamily="18" charset="0"/>
              </a:rPr>
              <a:t>Platforms:</a:t>
            </a:r>
            <a:endParaRPr lang="en-IN" sz="1800" b="1"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tabLst>
                <a:tab pos="4305300" algn="l"/>
              </a:tabLst>
            </a:pPr>
            <a:r>
              <a:rPr lang="en-US" dirty="0">
                <a:effectLst/>
                <a:latin typeface="Times New Roman" panose="02020603050405020304" pitchFamily="18" charset="0"/>
                <a:ea typeface="Times New Roman" panose="02020603050405020304" pitchFamily="18" charset="0"/>
              </a:rPr>
              <a:t>Flaticon</a:t>
            </a:r>
            <a:endParaRPr lang="en-IN"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indent="-457835" algn="just">
              <a:tabLst>
                <a:tab pos="4305300" algn="l"/>
              </a:tabLst>
            </a:pPr>
            <a:r>
              <a:rPr lang="en-US" sz="1800" b="1" dirty="0">
                <a:effectLst/>
                <a:latin typeface="Times New Roman" panose="02020603050405020304" pitchFamily="18" charset="0"/>
                <a:ea typeface="Times New Roman" panose="02020603050405020304" pitchFamily="18" charset="0"/>
              </a:rPr>
              <a:t>Links:</a:t>
            </a:r>
            <a:endParaRPr lang="en-IN" sz="1800" b="1" dirty="0">
              <a:effectLst/>
              <a:latin typeface="Times New Roman" panose="02020603050405020304" pitchFamily="18" charset="0"/>
              <a:ea typeface="Times New Roman" panose="02020603050405020304" pitchFamily="18" charset="0"/>
            </a:endParaRPr>
          </a:p>
          <a:p>
            <a:pPr marL="342900" lvl="0" indent="-342900" algn="just">
              <a:buFont typeface="Courier New" panose="02070309020205020404" pitchFamily="49" charset="0"/>
              <a:buChar char="o"/>
              <a:tabLst>
                <a:tab pos="4305300" algn="l"/>
              </a:tabLst>
            </a:pPr>
            <a:r>
              <a:rPr lang="en-US" sz="1800" dirty="0">
                <a:effectLst/>
                <a:latin typeface="Times New Roman" panose="02020603050405020304" pitchFamily="18" charset="0"/>
                <a:ea typeface="Times New Roman" panose="02020603050405020304" pitchFamily="18" charset="0"/>
              </a:rPr>
              <a:t>Calendar icon - </a:t>
            </a: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https://cdn-icons-png.flaticon.com/512/3652/3652267.png</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Courier New" panose="02070309020205020404" pitchFamily="49" charset="0"/>
              <a:buChar char="o"/>
              <a:tabLst>
                <a:tab pos="4305300" algn="l"/>
              </a:tabLst>
            </a:pPr>
            <a:r>
              <a:rPr lang="en-US" sz="1800" dirty="0">
                <a:effectLst/>
                <a:latin typeface="Times New Roman" panose="02020603050405020304" pitchFamily="18" charset="0"/>
                <a:ea typeface="Times New Roman" panose="02020603050405020304" pitchFamily="18" charset="0"/>
              </a:rPr>
              <a:t>Home page icon- </a:t>
            </a:r>
            <a:r>
              <a:rPr lang="en-US" sz="1800" u="sng" dirty="0">
                <a:solidFill>
                  <a:srgbClr val="0000FF"/>
                </a:solidFill>
                <a:effectLst/>
                <a:latin typeface="Times New Roman" panose="02020603050405020304" pitchFamily="18" charset="0"/>
                <a:ea typeface="Times New Roman" panose="02020603050405020304" pitchFamily="18" charset="0"/>
                <a:hlinkClick r:id="rId5"/>
              </a:rPr>
              <a:t>https://cdn-icons-png.flaticon.com/512/2544/2544087.png</a:t>
            </a:r>
            <a:endParaRPr lang="en-IN" sz="1800" dirty="0">
              <a:effectLst/>
              <a:latin typeface="Times New Roman" panose="02020603050405020304" pitchFamily="18" charset="0"/>
              <a:ea typeface="Times New Roman" panose="02020603050405020304" pitchFamily="18" charset="0"/>
            </a:endParaRPr>
          </a:p>
          <a:p>
            <a:pPr marL="457200" indent="-457835">
              <a:tabLst>
                <a:tab pos="430530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indent="-457835">
              <a:tabLst>
                <a:tab pos="4305300" algn="l"/>
              </a:tabLst>
            </a:pPr>
            <a:r>
              <a:rPr lang="en-US" sz="1800" b="1" dirty="0">
                <a:effectLst/>
                <a:latin typeface="Times New Roman" panose="02020603050405020304" pitchFamily="18" charset="0"/>
                <a:ea typeface="Times New Roman" panose="02020603050405020304" pitchFamily="18" charset="0"/>
              </a:rPr>
              <a:t>CSS Style Sheets:</a:t>
            </a:r>
          </a:p>
          <a:p>
            <a:pPr marL="285750" indent="-285750">
              <a:buFont typeface="Arial" panose="020B0604020202020204" pitchFamily="34" charset="0"/>
              <a:buChar char="•"/>
              <a:tabLst>
                <a:tab pos="4305300" algn="l"/>
              </a:tabLst>
            </a:pPr>
            <a:r>
              <a:rPr lang="en-IN" dirty="0">
                <a:solidFill>
                  <a:srgbClr val="0000FF"/>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fonts.googleapis.com/css2?family=</a:t>
            </a:r>
            <a:r>
              <a:rPr lang="en-IN" dirty="0" err="1">
                <a:solidFill>
                  <a:srgbClr val="0000FF"/>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Poppins&amp;display</a:t>
            </a:r>
            <a:r>
              <a:rPr lang="en-IN" dirty="0">
                <a:solidFill>
                  <a:srgbClr val="0000FF"/>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=swap</a:t>
            </a:r>
            <a:endParaRPr lang="en-IN" dirty="0">
              <a:solidFill>
                <a:srgbClr val="0000F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tabLst>
                <a:tab pos="4305300" algn="l"/>
              </a:tabLst>
            </a:pPr>
            <a:r>
              <a:rPr lang="en-IN" dirty="0">
                <a:solidFill>
                  <a:srgbClr val="0000FF"/>
                </a:solidFill>
                <a:latin typeface="Times New Roman" panose="02020603050405020304" pitchFamily="18" charset="0"/>
                <a:cs typeface="Times New Roman" panose="02020603050405020304" pitchFamily="18" charset="0"/>
                <a:hlinkClick r:id="rId7"/>
              </a:rPr>
              <a:t>https://fonts.gstatic.com</a:t>
            </a:r>
            <a:endParaRPr lang="en-IN" dirty="0">
              <a:solidFill>
                <a:srgbClr val="0000FF"/>
              </a:solidFill>
              <a:latin typeface="Times New Roman" panose="02020603050405020304" pitchFamily="18" charset="0"/>
              <a:cs typeface="Times New Roman" panose="02020603050405020304" pitchFamily="18" charset="0"/>
            </a:endParaRPr>
          </a:p>
          <a:p>
            <a:pPr marL="457200" indent="-457835">
              <a:tabLst>
                <a:tab pos="4305300" algn="l"/>
              </a:tabLst>
            </a:pPr>
            <a:endParaRPr lang="en-US" b="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67727507"/>
      </p:ext>
    </p:extLst>
  </p:cSld>
  <p:clrMapOvr>
    <a:masterClrMapping/>
  </p:clrMapOvr>
  <p:transition advTm="4000">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196752"/>
            <a:ext cx="8136904" cy="4893647"/>
          </a:xfrm>
          <a:prstGeom prst="rect">
            <a:avLst/>
          </a:prstGeom>
        </p:spPr>
        <p:txBody>
          <a:bodyPr wrap="square">
            <a:spAutoFit/>
          </a:bodyPr>
          <a:lstStyle/>
          <a:p>
            <a:pPr algn="just"/>
            <a:r>
              <a:rPr lang="en-US" sz="2400" b="0" i="0" dirty="0">
                <a:effectLst/>
                <a:latin typeface="Times New Roman" panose="02020603050405020304" pitchFamily="18" charset="0"/>
                <a:ea typeface="Tahoma" panose="020B0604030504040204" pitchFamily="34" charset="0"/>
                <a:cs typeface="Times New Roman" panose="02020603050405020304" pitchFamily="18" charset="0"/>
              </a:rPr>
              <a:t>In today's fast-paced world, it's easy for us to get caught up in our hectic schedules and lose sight of the passing moments. We often find ourselves so engrossed in our daily routines that we forget to embrace and celebrate those wonderful, fleeting moments. For instance</a:t>
            </a:r>
            <a:r>
              <a:rPr lang="en-US" sz="2400" dirty="0">
                <a:latin typeface="Times New Roman" panose="02020603050405020304" pitchFamily="18" charset="0"/>
                <a:ea typeface="Tahoma" panose="020B0604030504040204" pitchFamily="34" charset="0"/>
                <a:cs typeface="Times New Roman" panose="02020603050405020304" pitchFamily="18" charset="0"/>
              </a:rPr>
              <a:t>,</a:t>
            </a:r>
            <a:r>
              <a:rPr lang="en-US" sz="2400" b="0" i="0" dirty="0">
                <a:effectLst/>
                <a:latin typeface="Times New Roman" panose="02020603050405020304" pitchFamily="18" charset="0"/>
                <a:ea typeface="Tahoma" panose="020B0604030504040204" pitchFamily="34" charset="0"/>
                <a:cs typeface="Times New Roman" panose="02020603050405020304" pitchFamily="18" charset="0"/>
              </a:rPr>
              <a:t> the annual New Year countdown serves as a poignant reminder that we are swiftly approaching the dawn of a fresh year. It underscores the notion that time is slipping through our fingers with astonishing speed, urging us to cherish and make the most of every precious second.</a:t>
            </a:r>
          </a:p>
          <a:p>
            <a:pPr algn="just"/>
            <a:r>
              <a:rPr lang="en-US" sz="2400" dirty="0">
                <a:latin typeface="Times New Roman" panose="02020603050405020304" pitchFamily="18" charset="0"/>
                <a:ea typeface="Tahoma" panose="020B0604030504040204" pitchFamily="34" charset="0"/>
                <a:cs typeface="Times New Roman" panose="02020603050405020304" pitchFamily="18" charset="0"/>
              </a:rPr>
              <a:t>In the past times numerous ways like hour glasses and ancient sundials were used as countdown times for counting small gaps of time but now they are replaced by digital countdown timers to take account of time in much efficient way. </a:t>
            </a:r>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16632"/>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251520" y="836712"/>
            <a:ext cx="8064896" cy="7711855"/>
          </a:xfrm>
          <a:prstGeom prst="rect">
            <a:avLst/>
          </a:prstGeom>
        </p:spPr>
        <p:txBody>
          <a:bodyPr wrap="square">
            <a:spAutoFit/>
          </a:bodyPr>
          <a:lstStyle/>
          <a:p>
            <a:pPr algn="just">
              <a:lnSpc>
                <a:spcPct val="115000"/>
              </a:lnSpc>
              <a:spcAft>
                <a:spcPts val="1000"/>
              </a:spcAft>
            </a:pPr>
            <a:r>
              <a:rPr lang="en-US" sz="2000" b="1" dirty="0">
                <a:effectLst/>
                <a:latin typeface="Times New Roman" panose="02020603050405020304" pitchFamily="18" charset="0"/>
                <a:ea typeface="Times New Roman" panose="02020603050405020304" pitchFamily="18" charset="0"/>
              </a:rPr>
              <a:t>HTML:</a:t>
            </a:r>
            <a:r>
              <a:rPr lang="en-US" sz="2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HTML provides a structured way to organize content on the web. The basic structure of webpages is made using tags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&lt;!DOCTYPE html&gt;`: This declaration defines the document type and version of HTML being used (HTML5 in this case).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&lt;html lang="en"&gt;`: The root element of the HTML document, specifying the language (English) for screen readers and search engines.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&lt;head&gt;`: Contains meta-information about the HTML document, such as character set, viewport settings, and the title of the page.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&lt;meta charset="UTF-8"&gt;`: Specifies the character encoding for the document, ensuring proper rendering of text.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&lt;meta name="viewport" content="width=device-width, initial-scale=1.0"&gt;`: Sets the viewport properties for responsive design on various devices.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&lt;title&gt;Main Web Page&lt;/title&gt;`: Sets the title of the HTML document, which appears on the browser tab.</a:t>
            </a:r>
            <a:endParaRPr lang="en-IN" sz="1800" dirty="0">
              <a:effectLst/>
              <a:latin typeface="Times New Roman" panose="02020603050405020304" pitchFamily="18" charset="0"/>
              <a:ea typeface="Times New Roman" panose="02020603050405020304" pitchFamily="18" charset="0"/>
            </a:endParaRPr>
          </a:p>
          <a:p>
            <a:pPr algn="just">
              <a:lnSpc>
                <a:spcPct val="115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15000"/>
              </a:lnSpc>
              <a:spcAft>
                <a:spcPts val="1000"/>
              </a:spcAft>
            </a:pPr>
            <a:r>
              <a:rPr lang="en-US" sz="2000" dirty="0">
                <a:effectLst/>
                <a:latin typeface="Times New Roman" panose="02020603050405020304" pitchFamily="18" charset="0"/>
                <a:ea typeface="Times New Roman" panose="02020603050405020304" pitchFamily="18" charset="0"/>
              </a:rPr>
              <a:t> </a:t>
            </a:r>
          </a:p>
          <a:p>
            <a:pPr>
              <a:lnSpc>
                <a:spcPct val="115000"/>
              </a:lnSpc>
              <a:spcAft>
                <a:spcPts val="1000"/>
              </a:spcAft>
            </a:pPr>
            <a:endParaRPr lang="en-US" sz="2000" dirty="0">
              <a:latin typeface="Times New Roman" panose="02020603050405020304" pitchFamily="18" charset="0"/>
              <a:ea typeface="Times New Roman" panose="02020603050405020304" pitchFamily="18" charset="0"/>
            </a:endParaRPr>
          </a:p>
          <a:p>
            <a:pPr>
              <a:lnSpc>
                <a:spcPct val="115000"/>
              </a:lnSpc>
              <a:spcAft>
                <a:spcPts val="1000"/>
              </a:spcAft>
            </a:pPr>
            <a:endParaRPr lang="en-IN" sz="2000" b="1" dirty="0">
              <a:effectLst/>
              <a:latin typeface="Times New Roman" panose="02020603050405020304" pitchFamily="18" charset="0"/>
              <a:ea typeface="Times New Roman" panose="02020603050405020304" pitchFamily="18" charset="0"/>
            </a:endParaRPr>
          </a:p>
          <a:p>
            <a:endParaRPr lang="en-US" sz="2000" b="1" i="1" dirty="0">
              <a:latin typeface="Times New Roman" pitchFamily="18" charset="0"/>
              <a:cs typeface="Times New Roman" pitchFamily="18" charset="0"/>
            </a:endParaRP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16632"/>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3" name="Rectangle 2"/>
          <p:cNvSpPr/>
          <p:nvPr/>
        </p:nvSpPr>
        <p:spPr>
          <a:xfrm>
            <a:off x="251520" y="8685584"/>
            <a:ext cx="8064896" cy="1718419"/>
          </a:xfrm>
          <a:prstGeom prst="rect">
            <a:avLst/>
          </a:prstGeom>
        </p:spPr>
        <p:txBody>
          <a:bodyPr wrap="square">
            <a:spAutoFit/>
          </a:bodyPr>
          <a:lstStyle/>
          <a:p>
            <a:pPr algn="just">
              <a:lnSpc>
                <a:spcPct val="115000"/>
              </a:lnSpc>
            </a:pPr>
            <a:r>
              <a:rPr lang="en-US" sz="2000" dirty="0">
                <a:effectLst/>
                <a:latin typeface="Times New Roman" panose="02020603050405020304" pitchFamily="18" charset="0"/>
                <a:ea typeface="Times New Roman" panose="02020603050405020304" pitchFamily="18" charset="0"/>
              </a:rPr>
              <a:t> </a:t>
            </a:r>
          </a:p>
          <a:p>
            <a:pPr>
              <a:lnSpc>
                <a:spcPct val="115000"/>
              </a:lnSpc>
              <a:spcAft>
                <a:spcPts val="1000"/>
              </a:spcAft>
            </a:pPr>
            <a:endParaRPr lang="en-US" sz="2000" dirty="0">
              <a:latin typeface="Times New Roman" panose="02020603050405020304" pitchFamily="18" charset="0"/>
              <a:ea typeface="Times New Roman" panose="02020603050405020304" pitchFamily="18" charset="0"/>
            </a:endParaRPr>
          </a:p>
          <a:p>
            <a:pPr>
              <a:lnSpc>
                <a:spcPct val="115000"/>
              </a:lnSpc>
              <a:spcAft>
                <a:spcPts val="1000"/>
              </a:spcAft>
            </a:pPr>
            <a:endParaRPr lang="en-IN" sz="2000" b="1" dirty="0">
              <a:effectLst/>
              <a:latin typeface="Times New Roman" panose="02020603050405020304" pitchFamily="18" charset="0"/>
              <a:ea typeface="Times New Roman" panose="02020603050405020304" pitchFamily="18" charset="0"/>
            </a:endParaRPr>
          </a:p>
          <a:p>
            <a:endParaRPr lang="en-US" sz="2000" b="1" i="1"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88F1FFBB-2526-CB0D-36DE-FF298E6214F3}"/>
              </a:ext>
            </a:extLst>
          </p:cNvPr>
          <p:cNvSpPr txBox="1"/>
          <p:nvPr/>
        </p:nvSpPr>
        <p:spPr>
          <a:xfrm>
            <a:off x="128802" y="620688"/>
            <a:ext cx="9036496" cy="5125827"/>
          </a:xfrm>
          <a:prstGeom prst="rect">
            <a:avLst/>
          </a:prstGeom>
          <a:noFill/>
        </p:spPr>
        <p:txBody>
          <a:bodyPr wrap="square" rtlCol="0">
            <a:spAutoFit/>
          </a:bodyPr>
          <a:lstStyle/>
          <a:p>
            <a:pPr algn="just">
              <a:lnSpc>
                <a:spcPct val="115000"/>
              </a:lnSpc>
              <a:spcBef>
                <a:spcPts val="1200"/>
              </a:spcBef>
            </a:pPr>
            <a:endParaRPr lang="en-US" sz="1800" dirty="0">
              <a:effectLst/>
              <a:latin typeface="Times New Roman" panose="02020603050405020304" pitchFamily="18" charset="0"/>
              <a:ea typeface="Times New Roman" panose="02020603050405020304" pitchFamily="18" charset="0"/>
            </a:endParaRPr>
          </a:p>
          <a:p>
            <a:pPr marL="34290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&lt;style&gt;`: Contains internal CSS for styling the HTML document.</a:t>
            </a:r>
          </a:p>
          <a:p>
            <a:pPr marL="34290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&lt;body&gt;`: Represents the content of the HTML document, including text, images, links, and other elements.</a:t>
            </a: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&lt;div class="container"&gt;`: Defines a container with a specified class for styling; used to group and style content.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&lt;h1&gt;`: Defines a top-level heading with the text "Countdown For Special Events."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&lt;div class="event"&gt;`: Represents a container for an event with a specified class for styling.</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&lt;h2&gt;`: Defines a subheading for each event.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&lt;a href="Fee Project 7.html" target="_blank"&gt;`: Creates a hyperlink with a target attribute to open the linked page in a new browser window or tab.</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&lt;br&gt;`: Inserts a line break within the text content.</a:t>
            </a:r>
            <a:endParaRPr lang="en-IN" dirty="0"/>
          </a:p>
        </p:txBody>
      </p:sp>
    </p:spTree>
    <p:extLst>
      <p:ext uri="{BB962C8B-B14F-4D97-AF65-F5344CB8AC3E}">
        <p14:creationId xmlns:p14="http://schemas.microsoft.com/office/powerpoint/2010/main" val="3465037427"/>
      </p:ext>
    </p:extLst>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l"/>
            <a:r>
              <a:rPr lang="en-US" dirty="0"/>
              <a:t>    Technical Details</a:t>
            </a:r>
          </a:p>
        </p:txBody>
      </p:sp>
      <p:sp>
        <p:nvSpPr>
          <p:cNvPr id="3" name="Content Placeholder 2"/>
          <p:cNvSpPr>
            <a:spLocks noGrp="1"/>
          </p:cNvSpPr>
          <p:nvPr>
            <p:ph idx="1"/>
          </p:nvPr>
        </p:nvSpPr>
        <p:spPr>
          <a:xfrm>
            <a:off x="107504" y="980728"/>
            <a:ext cx="8576659" cy="5688632"/>
          </a:xfrm>
        </p:spPr>
        <p:txBody>
          <a:bodyPr/>
          <a:lstStyle/>
          <a:p>
            <a:pPr marL="0" indent="0" algn="just">
              <a:lnSpc>
                <a:spcPct val="115000"/>
              </a:lnSpc>
              <a:spcAft>
                <a:spcPts val="1000"/>
              </a:spcAft>
              <a:buNone/>
            </a:pPr>
            <a:r>
              <a:rPr lang="en-US" sz="1800" b="1" dirty="0">
                <a:effectLst/>
                <a:latin typeface="Times New Roman" panose="02020603050405020304" pitchFamily="18" charset="0"/>
                <a:ea typeface="Times New Roman" panose="02020603050405020304" pitchFamily="18" charset="0"/>
              </a:rPr>
              <a:t>CSS:</a:t>
            </a:r>
            <a:r>
              <a:rPr lang="en-US" sz="1800" dirty="0">
                <a:effectLst/>
                <a:latin typeface="Times New Roman" panose="02020603050405020304" pitchFamily="18" charset="0"/>
                <a:ea typeface="Times New Roman" panose="02020603050405020304" pitchFamily="18" charset="0"/>
              </a:rPr>
              <a:t> CSS (Cascading Style Sheets) is a crucial component of web development that is used for styling and visually enhancing web pages. CSS provides a consistent way to apply styles to multiple elements across a website using properties like: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Margin: Specifies the space outside the element's border.</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Padding: Sets the space between the element's content and its border.</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Color: Defines the text color of an element.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Background color:  Determines the background color of an element.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Text decoration:  Adds visual effects to text, like underlining or overlining.</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Font size:  Specifies the size of the text.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Font family:  Defines the typeface or font family of the text.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Border:  Sets the border properties for an element.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Border radius:  Rounds the corners of an element's border.</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Box shadow:  Adds a shadow effect to an element.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Text-align:  Aligns the text within an element (e.g., left, right, center).</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5A31-4902-B757-179C-1DA093ED455C}"/>
              </a:ext>
            </a:extLst>
          </p:cNvPr>
          <p:cNvSpPr>
            <a:spLocks noGrp="1"/>
          </p:cNvSpPr>
          <p:nvPr>
            <p:ph type="title"/>
          </p:nvPr>
        </p:nvSpPr>
        <p:spPr/>
        <p:txBody>
          <a:bodyPr/>
          <a:lstStyle/>
          <a:p>
            <a:pPr algn="l"/>
            <a:r>
              <a:rPr lang="en-US" dirty="0"/>
              <a:t>Technical Details</a:t>
            </a:r>
            <a:endParaRPr lang="en-IN" dirty="0"/>
          </a:p>
        </p:txBody>
      </p:sp>
      <p:sp>
        <p:nvSpPr>
          <p:cNvPr id="3" name="Content Placeholder 2">
            <a:extLst>
              <a:ext uri="{FF2B5EF4-FFF2-40B4-BE49-F238E27FC236}">
                <a16:creationId xmlns:a16="http://schemas.microsoft.com/office/drawing/2014/main" id="{E34C3D82-C6A5-786B-5CE3-F7C514A7D406}"/>
              </a:ext>
            </a:extLst>
          </p:cNvPr>
          <p:cNvSpPr>
            <a:spLocks noGrp="1"/>
          </p:cNvSpPr>
          <p:nvPr>
            <p:ph idx="1"/>
          </p:nvPr>
        </p:nvSpPr>
        <p:spPr>
          <a:xfrm>
            <a:off x="0" y="548680"/>
            <a:ext cx="9108504" cy="6120680"/>
          </a:xfrm>
        </p:spPr>
        <p:txBody>
          <a:bodyPr/>
          <a:lstStyle/>
          <a:p>
            <a:pPr marL="0" indent="0">
              <a:buNone/>
              <a:tabLst>
                <a:tab pos="4305300" algn="l"/>
              </a:tabLst>
            </a:pPr>
            <a:endParaRPr lang="en-IN" sz="1800" dirty="0">
              <a:effectLst/>
              <a:latin typeface="Times New Roman" panose="02020603050405020304" pitchFamily="18" charset="0"/>
              <a:ea typeface="Times New Roman" panose="02020603050405020304" pitchFamily="18" charset="0"/>
            </a:endParaRPr>
          </a:p>
          <a:p>
            <a:pPr marL="0" indent="0" algn="just">
              <a:buNone/>
              <a:tabLst>
                <a:tab pos="4305300" algn="l"/>
              </a:tabLst>
            </a:pPr>
            <a:r>
              <a:rPr lang="en-US" sz="1800" b="1" dirty="0">
                <a:effectLst/>
                <a:latin typeface="Times New Roman" panose="02020603050405020304" pitchFamily="18" charset="0"/>
                <a:ea typeface="Times New Roman" panose="02020603050405020304" pitchFamily="18" charset="0"/>
              </a:rPr>
              <a:t>JavaScript: </a:t>
            </a:r>
            <a:r>
              <a:rPr lang="en-US" sz="1800" dirty="0">
                <a:effectLst/>
                <a:latin typeface="Times New Roman" panose="02020603050405020304" pitchFamily="18" charset="0"/>
                <a:ea typeface="Times New Roman" panose="02020603050405020304" pitchFamily="18" charset="0"/>
              </a:rPr>
              <a:t>JavaScript is used to introduce logic in a webpage. Here are some functions used in our project:</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document.addEventListener</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DOMContentLoaded</a:t>
            </a:r>
            <a:r>
              <a:rPr lang="en-US" sz="1800" dirty="0">
                <a:effectLst/>
                <a:latin typeface="Times New Roman" panose="02020603050405020304" pitchFamily="18" charset="0"/>
                <a:ea typeface="Times New Roman" panose="02020603050405020304" pitchFamily="18" charset="0"/>
              </a:rPr>
              <a:t>", function () { ... }) : Listens for the </a:t>
            </a:r>
            <a:r>
              <a:rPr lang="en-US" sz="1800" dirty="0" err="1">
                <a:effectLst/>
                <a:latin typeface="Times New Roman" panose="02020603050405020304" pitchFamily="18" charset="0"/>
                <a:ea typeface="Times New Roman" panose="02020603050405020304" pitchFamily="18" charset="0"/>
              </a:rPr>
              <a:t>DOMContentLoaded</a:t>
            </a:r>
            <a:r>
              <a:rPr lang="en-US" sz="1800" dirty="0">
                <a:effectLst/>
                <a:latin typeface="Times New Roman" panose="02020603050405020304" pitchFamily="18" charset="0"/>
                <a:ea typeface="Times New Roman" panose="02020603050405020304" pitchFamily="18" charset="0"/>
              </a:rPr>
              <a:t> event and executes the enclosed function when the DOM is fully loaded.</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var </a:t>
            </a:r>
            <a:r>
              <a:rPr lang="en-US" sz="1800" dirty="0" err="1">
                <a:effectLst/>
                <a:latin typeface="Times New Roman" panose="02020603050405020304" pitchFamily="18" charset="0"/>
                <a:ea typeface="Times New Roman" panose="02020603050405020304" pitchFamily="18" charset="0"/>
              </a:rPr>
              <a:t>countDownDate</a:t>
            </a:r>
            <a:r>
              <a:rPr lang="en-US" sz="1800" dirty="0">
                <a:effectLst/>
                <a:latin typeface="Times New Roman" panose="02020603050405020304" pitchFamily="18" charset="0"/>
                <a:ea typeface="Times New Roman" panose="02020603050405020304" pitchFamily="18" charset="0"/>
              </a:rPr>
              <a:t> = new Date ("Jan 1, 2024 00:00:00").</a:t>
            </a:r>
            <a:r>
              <a:rPr lang="en-US" sz="1800" dirty="0" err="1">
                <a:effectLst/>
                <a:latin typeface="Times New Roman" panose="02020603050405020304" pitchFamily="18" charset="0"/>
                <a:ea typeface="Times New Roman" panose="02020603050405020304" pitchFamily="18" charset="0"/>
              </a:rPr>
              <a:t>getTime</a:t>
            </a:r>
            <a:r>
              <a:rPr lang="en-US" sz="1800" dirty="0">
                <a:effectLst/>
                <a:latin typeface="Times New Roman" panose="02020603050405020304" pitchFamily="18" charset="0"/>
                <a:ea typeface="Times New Roman" panose="02020603050405020304" pitchFamily="18" charset="0"/>
              </a:rPr>
              <a:t>() : Initializes a variable with the target date and time for the countdown.</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var x = </a:t>
            </a:r>
            <a:r>
              <a:rPr lang="en-US" sz="1800" dirty="0" err="1">
                <a:effectLst/>
                <a:latin typeface="Times New Roman" panose="02020603050405020304" pitchFamily="18" charset="0"/>
                <a:ea typeface="Times New Roman" panose="02020603050405020304" pitchFamily="18" charset="0"/>
              </a:rPr>
              <a:t>setInterval</a:t>
            </a:r>
            <a:r>
              <a:rPr lang="en-US" sz="1800" dirty="0">
                <a:effectLst/>
                <a:latin typeface="Times New Roman" panose="02020603050405020304" pitchFamily="18" charset="0"/>
                <a:ea typeface="Times New Roman" panose="02020603050405020304" pitchFamily="18" charset="0"/>
              </a:rPr>
              <a:t>(function () { ... }, 1000) : Sets up an interval (every 1000 milliseconds or 1 second) to update the countdown timer.</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var now = new Date().</a:t>
            </a:r>
            <a:r>
              <a:rPr lang="en-US" sz="1800" dirty="0" err="1">
                <a:effectLst/>
                <a:latin typeface="Times New Roman" panose="02020603050405020304" pitchFamily="18" charset="0"/>
                <a:ea typeface="Times New Roman" panose="02020603050405020304" pitchFamily="18" charset="0"/>
              </a:rPr>
              <a:t>getTime</a:t>
            </a:r>
            <a:r>
              <a:rPr lang="en-US" sz="1800" dirty="0">
                <a:effectLst/>
                <a:latin typeface="Times New Roman" panose="02020603050405020304" pitchFamily="18" charset="0"/>
                <a:ea typeface="Times New Roman" panose="02020603050405020304" pitchFamily="18" charset="0"/>
              </a:rPr>
              <a:t>() : Retrieves the current date and time.</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var distance = </a:t>
            </a:r>
            <a:r>
              <a:rPr lang="en-US" sz="1800" dirty="0" err="1">
                <a:effectLst/>
                <a:latin typeface="Times New Roman" panose="02020603050405020304" pitchFamily="18" charset="0"/>
                <a:ea typeface="Times New Roman" panose="02020603050405020304" pitchFamily="18" charset="0"/>
              </a:rPr>
              <a:t>countDownDate</a:t>
            </a:r>
            <a:r>
              <a:rPr lang="en-US" sz="1800" dirty="0">
                <a:effectLst/>
                <a:latin typeface="Times New Roman" panose="02020603050405020304" pitchFamily="18" charset="0"/>
                <a:ea typeface="Times New Roman" panose="02020603050405020304" pitchFamily="18" charset="0"/>
              </a:rPr>
              <a:t> - now: Calculates the time difference between the target date and the current date.</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var days = </a:t>
            </a:r>
            <a:r>
              <a:rPr lang="en-US" sz="1800" dirty="0" err="1">
                <a:effectLst/>
                <a:latin typeface="Times New Roman" panose="02020603050405020304" pitchFamily="18" charset="0"/>
                <a:ea typeface="Times New Roman" panose="02020603050405020304" pitchFamily="18" charset="0"/>
              </a:rPr>
              <a:t>Math.floor</a:t>
            </a:r>
            <a:r>
              <a:rPr lang="en-US" sz="1800" dirty="0">
                <a:effectLst/>
                <a:latin typeface="Times New Roman" panose="02020603050405020304" pitchFamily="18" charset="0"/>
                <a:ea typeface="Times New Roman" panose="02020603050405020304" pitchFamily="18" charset="0"/>
              </a:rPr>
              <a:t>(distance / (1000 * 60 * 60 * 24)) : Calculates the remaining days.</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120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var hours = </a:t>
            </a:r>
            <a:r>
              <a:rPr lang="en-US" sz="1800" dirty="0" err="1">
                <a:effectLst/>
                <a:latin typeface="Times New Roman" panose="02020603050405020304" pitchFamily="18" charset="0"/>
                <a:ea typeface="Times New Roman" panose="02020603050405020304" pitchFamily="18" charset="0"/>
              </a:rPr>
              <a:t>Math.floor</a:t>
            </a:r>
            <a:r>
              <a:rPr lang="en-US" sz="1800" dirty="0">
                <a:effectLst/>
                <a:latin typeface="Times New Roman" panose="02020603050405020304" pitchFamily="18" charset="0"/>
                <a:ea typeface="Times New Roman" panose="02020603050405020304" pitchFamily="18" charset="0"/>
              </a:rPr>
              <a:t>((distance % (1000 * 60 * 60 * 24)) / (1000 * 60 * 60)) : Calculates the remaining hours.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18869810"/>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5A31-4902-B757-179C-1DA093ED455C}"/>
              </a:ext>
            </a:extLst>
          </p:cNvPr>
          <p:cNvSpPr>
            <a:spLocks noGrp="1"/>
          </p:cNvSpPr>
          <p:nvPr>
            <p:ph type="title"/>
          </p:nvPr>
        </p:nvSpPr>
        <p:spPr/>
        <p:txBody>
          <a:bodyPr/>
          <a:lstStyle/>
          <a:p>
            <a:pPr algn="l"/>
            <a:r>
              <a:rPr lang="en-US" dirty="0"/>
              <a:t>Technical Details</a:t>
            </a:r>
            <a:endParaRPr lang="en-IN" dirty="0"/>
          </a:p>
        </p:txBody>
      </p:sp>
      <p:sp>
        <p:nvSpPr>
          <p:cNvPr id="3" name="Content Placeholder 2">
            <a:extLst>
              <a:ext uri="{FF2B5EF4-FFF2-40B4-BE49-F238E27FC236}">
                <a16:creationId xmlns:a16="http://schemas.microsoft.com/office/drawing/2014/main" id="{E34C3D82-C6A5-786B-5CE3-F7C514A7D406}"/>
              </a:ext>
            </a:extLst>
          </p:cNvPr>
          <p:cNvSpPr>
            <a:spLocks noGrp="1"/>
          </p:cNvSpPr>
          <p:nvPr>
            <p:ph idx="1"/>
          </p:nvPr>
        </p:nvSpPr>
        <p:spPr>
          <a:xfrm>
            <a:off x="35496" y="1052736"/>
            <a:ext cx="8856984" cy="5616624"/>
          </a:xfrm>
        </p:spPr>
        <p:txBody>
          <a:bodyPr/>
          <a:lstStyle/>
          <a:p>
            <a:pPr marL="342900" lvl="0" indent="-342900" algn="just">
              <a:spcBef>
                <a:spcPts val="1800"/>
              </a:spcBef>
              <a:buFont typeface="Symbol" panose="05050102010706020507" pitchFamily="18" charset="2"/>
              <a:buChar char=""/>
            </a:pPr>
            <a:r>
              <a:rPr lang="en-US" sz="1850" dirty="0">
                <a:effectLst/>
                <a:latin typeface="Times New Roman" panose="02020603050405020304" pitchFamily="18" charset="0"/>
                <a:ea typeface="Times New Roman" panose="02020603050405020304" pitchFamily="18" charset="0"/>
              </a:rPr>
              <a:t>var minutes = </a:t>
            </a:r>
            <a:r>
              <a:rPr lang="en-US" sz="1850" dirty="0" err="1">
                <a:effectLst/>
                <a:latin typeface="Times New Roman" panose="02020603050405020304" pitchFamily="18" charset="0"/>
                <a:ea typeface="Times New Roman" panose="02020603050405020304" pitchFamily="18" charset="0"/>
              </a:rPr>
              <a:t>Math.floor</a:t>
            </a:r>
            <a:r>
              <a:rPr lang="en-US" sz="1850" dirty="0">
                <a:effectLst/>
                <a:latin typeface="Times New Roman" panose="02020603050405020304" pitchFamily="18" charset="0"/>
                <a:ea typeface="Times New Roman" panose="02020603050405020304" pitchFamily="18" charset="0"/>
              </a:rPr>
              <a:t>((distance % (1000 * 60 * 60)) / (1000 * 60)) : Calculates the remaining minutes.</a:t>
            </a:r>
            <a:endParaRPr lang="en-IN" sz="1850" dirty="0">
              <a:effectLst/>
              <a:latin typeface="Times New Roman" panose="02020603050405020304" pitchFamily="18" charset="0"/>
              <a:ea typeface="Times New Roman" panose="02020603050405020304" pitchFamily="18" charset="0"/>
            </a:endParaRPr>
          </a:p>
          <a:p>
            <a:pPr marL="342900" lvl="0" indent="-342900" algn="just">
              <a:spcBef>
                <a:spcPts val="1800"/>
              </a:spcBef>
              <a:buFont typeface="Symbol" panose="05050102010706020507" pitchFamily="18" charset="2"/>
              <a:buChar char=""/>
            </a:pPr>
            <a:r>
              <a:rPr lang="en-US" sz="1850" dirty="0">
                <a:effectLst/>
                <a:latin typeface="Times New Roman" panose="02020603050405020304" pitchFamily="18" charset="0"/>
                <a:ea typeface="Times New Roman" panose="02020603050405020304" pitchFamily="18" charset="0"/>
              </a:rPr>
              <a:t>var seconds = </a:t>
            </a:r>
            <a:r>
              <a:rPr lang="en-US" sz="1850" dirty="0" err="1">
                <a:effectLst/>
                <a:latin typeface="Times New Roman" panose="02020603050405020304" pitchFamily="18" charset="0"/>
                <a:ea typeface="Times New Roman" panose="02020603050405020304" pitchFamily="18" charset="0"/>
              </a:rPr>
              <a:t>Math.floor</a:t>
            </a:r>
            <a:r>
              <a:rPr lang="en-US" sz="1850" dirty="0">
                <a:effectLst/>
                <a:latin typeface="Times New Roman" panose="02020603050405020304" pitchFamily="18" charset="0"/>
                <a:ea typeface="Times New Roman" panose="02020603050405020304" pitchFamily="18" charset="0"/>
              </a:rPr>
              <a:t>((distance % (1000 * 60)) / 1000) Calculates the remaining seconds.</a:t>
            </a:r>
            <a:endParaRPr lang="en-IN" sz="1850" dirty="0">
              <a:effectLst/>
              <a:latin typeface="Times New Roman" panose="02020603050405020304" pitchFamily="18" charset="0"/>
              <a:ea typeface="Times New Roman" panose="02020603050405020304" pitchFamily="18" charset="0"/>
            </a:endParaRPr>
          </a:p>
          <a:p>
            <a:pPr marL="342900" lvl="0" indent="-342900" algn="just">
              <a:spcBef>
                <a:spcPts val="1800"/>
              </a:spcBef>
              <a:buFont typeface="Symbol" panose="05050102010706020507" pitchFamily="18" charset="2"/>
              <a:buChar char=""/>
            </a:pPr>
            <a:r>
              <a:rPr lang="en-US" sz="1850" dirty="0" err="1">
                <a:effectLst/>
                <a:latin typeface="Times New Roman" panose="02020603050405020304" pitchFamily="18" charset="0"/>
                <a:ea typeface="Times New Roman" panose="02020603050405020304" pitchFamily="18" charset="0"/>
              </a:rPr>
              <a:t>document.getElementById</a:t>
            </a:r>
            <a:r>
              <a:rPr lang="en-US" sz="1850" dirty="0">
                <a:effectLst/>
                <a:latin typeface="Times New Roman" panose="02020603050405020304" pitchFamily="18" charset="0"/>
                <a:ea typeface="Times New Roman" panose="02020603050405020304" pitchFamily="18" charset="0"/>
              </a:rPr>
              <a:t>("days").</a:t>
            </a:r>
            <a:r>
              <a:rPr lang="en-US" sz="1850" dirty="0" err="1">
                <a:effectLst/>
                <a:latin typeface="Times New Roman" panose="02020603050405020304" pitchFamily="18" charset="0"/>
                <a:ea typeface="Times New Roman" panose="02020603050405020304" pitchFamily="18" charset="0"/>
              </a:rPr>
              <a:t>innerHTML</a:t>
            </a:r>
            <a:r>
              <a:rPr lang="en-US" sz="1850" dirty="0">
                <a:effectLst/>
                <a:latin typeface="Times New Roman" panose="02020603050405020304" pitchFamily="18" charset="0"/>
                <a:ea typeface="Times New Roman" panose="02020603050405020304" pitchFamily="18" charset="0"/>
              </a:rPr>
              <a:t> = `${days}:  Updates the HTML element with the remaining days.</a:t>
            </a:r>
            <a:endParaRPr lang="en-IN" sz="1850" dirty="0">
              <a:effectLst/>
              <a:latin typeface="Times New Roman" panose="02020603050405020304" pitchFamily="18" charset="0"/>
              <a:ea typeface="Times New Roman" panose="02020603050405020304" pitchFamily="18" charset="0"/>
            </a:endParaRPr>
          </a:p>
          <a:p>
            <a:pPr marL="342900" lvl="0" indent="-342900" algn="just">
              <a:spcBef>
                <a:spcPts val="1800"/>
              </a:spcBef>
              <a:buFont typeface="Symbol" panose="05050102010706020507" pitchFamily="18" charset="2"/>
              <a:buChar char=""/>
            </a:pPr>
            <a:r>
              <a:rPr lang="en-US" sz="1850" dirty="0" err="1">
                <a:effectLst/>
                <a:latin typeface="Times New Roman" panose="02020603050405020304" pitchFamily="18" charset="0"/>
                <a:ea typeface="Times New Roman" panose="02020603050405020304" pitchFamily="18" charset="0"/>
              </a:rPr>
              <a:t>document.getElementById</a:t>
            </a:r>
            <a:r>
              <a:rPr lang="en-US" sz="1850" dirty="0">
                <a:effectLst/>
                <a:latin typeface="Times New Roman" panose="02020603050405020304" pitchFamily="18" charset="0"/>
                <a:ea typeface="Times New Roman" panose="02020603050405020304" pitchFamily="18" charset="0"/>
              </a:rPr>
              <a:t>("hours").</a:t>
            </a:r>
            <a:r>
              <a:rPr lang="en-US" sz="1850" dirty="0" err="1">
                <a:effectLst/>
                <a:latin typeface="Times New Roman" panose="02020603050405020304" pitchFamily="18" charset="0"/>
                <a:ea typeface="Times New Roman" panose="02020603050405020304" pitchFamily="18" charset="0"/>
              </a:rPr>
              <a:t>innerHTML</a:t>
            </a:r>
            <a:r>
              <a:rPr lang="en-US" sz="1850" dirty="0">
                <a:effectLst/>
                <a:latin typeface="Times New Roman" panose="02020603050405020304" pitchFamily="18" charset="0"/>
                <a:ea typeface="Times New Roman" panose="02020603050405020304" pitchFamily="18" charset="0"/>
              </a:rPr>
              <a:t> = `${hours}:   Updates the HTML element with the remaining hours.</a:t>
            </a:r>
            <a:endParaRPr lang="en-IN" sz="1850" dirty="0">
              <a:effectLst/>
              <a:latin typeface="Times New Roman" panose="02020603050405020304" pitchFamily="18" charset="0"/>
              <a:ea typeface="Times New Roman" panose="02020603050405020304" pitchFamily="18" charset="0"/>
            </a:endParaRPr>
          </a:p>
          <a:p>
            <a:pPr marL="342900" lvl="0" indent="-342900" algn="just">
              <a:spcBef>
                <a:spcPts val="1800"/>
              </a:spcBef>
              <a:buFont typeface="Symbol" panose="05050102010706020507" pitchFamily="18" charset="2"/>
              <a:buChar char=""/>
            </a:pPr>
            <a:r>
              <a:rPr lang="en-US" sz="1850" dirty="0" err="1">
                <a:effectLst/>
                <a:latin typeface="Times New Roman" panose="02020603050405020304" pitchFamily="18" charset="0"/>
                <a:ea typeface="Times New Roman" panose="02020603050405020304" pitchFamily="18" charset="0"/>
              </a:rPr>
              <a:t>document.getElementById</a:t>
            </a:r>
            <a:r>
              <a:rPr lang="en-US" sz="1850" dirty="0">
                <a:effectLst/>
                <a:latin typeface="Times New Roman" panose="02020603050405020304" pitchFamily="18" charset="0"/>
                <a:ea typeface="Times New Roman" panose="02020603050405020304" pitchFamily="18" charset="0"/>
              </a:rPr>
              <a:t>("minutes").</a:t>
            </a:r>
            <a:r>
              <a:rPr lang="en-US" sz="1850" dirty="0" err="1">
                <a:effectLst/>
                <a:latin typeface="Times New Roman" panose="02020603050405020304" pitchFamily="18" charset="0"/>
                <a:ea typeface="Times New Roman" panose="02020603050405020304" pitchFamily="18" charset="0"/>
              </a:rPr>
              <a:t>innerHTML</a:t>
            </a:r>
            <a:r>
              <a:rPr lang="en-US" sz="1850" dirty="0">
                <a:effectLst/>
                <a:latin typeface="Times New Roman" panose="02020603050405020304" pitchFamily="18" charset="0"/>
                <a:ea typeface="Times New Roman" panose="02020603050405020304" pitchFamily="18" charset="0"/>
              </a:rPr>
              <a:t> = `${minutes} :   Updates the HTML element with the remaining minutes.</a:t>
            </a:r>
            <a:endParaRPr lang="en-IN" sz="1850" dirty="0">
              <a:effectLst/>
              <a:latin typeface="Times New Roman" panose="02020603050405020304" pitchFamily="18" charset="0"/>
              <a:ea typeface="Times New Roman" panose="02020603050405020304" pitchFamily="18" charset="0"/>
            </a:endParaRPr>
          </a:p>
          <a:p>
            <a:pPr marL="342900" lvl="0" indent="-342900" algn="just">
              <a:spcBef>
                <a:spcPts val="1800"/>
              </a:spcBef>
              <a:buFont typeface="Symbol" panose="05050102010706020507" pitchFamily="18" charset="2"/>
              <a:buChar char=""/>
            </a:pPr>
            <a:r>
              <a:rPr lang="en-US" sz="1850" dirty="0" err="1">
                <a:effectLst/>
                <a:latin typeface="Times New Roman" panose="02020603050405020304" pitchFamily="18" charset="0"/>
                <a:ea typeface="Times New Roman" panose="02020603050405020304" pitchFamily="18" charset="0"/>
              </a:rPr>
              <a:t>document.getElementById</a:t>
            </a:r>
            <a:r>
              <a:rPr lang="en-US" sz="1850" dirty="0">
                <a:effectLst/>
                <a:latin typeface="Times New Roman" panose="02020603050405020304" pitchFamily="18" charset="0"/>
                <a:ea typeface="Times New Roman" panose="02020603050405020304" pitchFamily="18" charset="0"/>
              </a:rPr>
              <a:t>("seconds").</a:t>
            </a:r>
            <a:r>
              <a:rPr lang="en-US" sz="1850" dirty="0" err="1">
                <a:effectLst/>
                <a:latin typeface="Times New Roman" panose="02020603050405020304" pitchFamily="18" charset="0"/>
                <a:ea typeface="Times New Roman" panose="02020603050405020304" pitchFamily="18" charset="0"/>
              </a:rPr>
              <a:t>innerHTML</a:t>
            </a:r>
            <a:r>
              <a:rPr lang="en-US" sz="1850" dirty="0">
                <a:effectLst/>
                <a:latin typeface="Times New Roman" panose="02020603050405020304" pitchFamily="18" charset="0"/>
                <a:ea typeface="Times New Roman" panose="02020603050405020304" pitchFamily="18" charset="0"/>
              </a:rPr>
              <a:t> = `${seconds} : Updates the HTML element with the remaining seconds.</a:t>
            </a:r>
            <a:endParaRPr lang="en-IN" sz="1850" dirty="0">
              <a:effectLst/>
              <a:latin typeface="Times New Roman" panose="02020603050405020304" pitchFamily="18" charset="0"/>
              <a:ea typeface="Times New Roman" panose="02020603050405020304" pitchFamily="18" charset="0"/>
            </a:endParaRPr>
          </a:p>
          <a:p>
            <a:endParaRPr lang="en-IN" sz="1800" dirty="0"/>
          </a:p>
          <a:p>
            <a:pPr marL="0" indent="0">
              <a:buNone/>
              <a:tabLst>
                <a:tab pos="4305300" algn="l"/>
              </a:tabLst>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64689932"/>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2748</TotalTime>
  <Words>2807</Words>
  <Application>Microsoft Office PowerPoint</Application>
  <PresentationFormat>On-screen Show (4:3)</PresentationFormat>
  <Paragraphs>242</Paragraphs>
  <Slides>31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 Black</vt:lpstr>
      <vt:lpstr>Calibri</vt:lpstr>
      <vt:lpstr>Courier New</vt:lpstr>
      <vt:lpstr>Symbol</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    Technical Details</vt:lpstr>
      <vt:lpstr>Technical Details</vt:lpstr>
      <vt:lpstr>Technical Details</vt:lpstr>
      <vt:lpstr>PowerPoint Presentation</vt:lpstr>
      <vt:lpstr>PowerPoint Presentation</vt:lpstr>
      <vt:lpstr>PowerPoint Presentation</vt:lpstr>
      <vt:lpstr>PowerPoint Presentation</vt:lpstr>
      <vt:lpstr>PowerPoint Presentation</vt:lpstr>
      <vt:lpstr>PowerPoint Presentation</vt:lpstr>
      <vt:lpstr>   Project Highlights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Project Highlights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Aditya Pathania</cp:lastModifiedBy>
  <cp:revision>79</cp:revision>
  <dcterms:created xsi:type="dcterms:W3CDTF">2022-12-12T14:14:34Z</dcterms:created>
  <dcterms:modified xsi:type="dcterms:W3CDTF">2023-12-06T13:28:18Z</dcterms:modified>
</cp:coreProperties>
</file>